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9" r:id="rId2"/>
    <p:sldId id="256" r:id="rId3"/>
    <p:sldId id="260" r:id="rId4"/>
    <p:sldId id="261" r:id="rId5"/>
    <p:sldId id="258" r:id="rId6"/>
    <p:sldId id="264" r:id="rId7"/>
    <p:sldId id="325" r:id="rId8"/>
    <p:sldId id="267" r:id="rId9"/>
    <p:sldId id="265" r:id="rId10"/>
    <p:sldId id="266" r:id="rId11"/>
    <p:sldId id="263" r:id="rId12"/>
    <p:sldId id="269" r:id="rId13"/>
    <p:sldId id="270" r:id="rId14"/>
    <p:sldId id="272" r:id="rId15"/>
    <p:sldId id="315" r:id="rId16"/>
    <p:sldId id="273" r:id="rId17"/>
    <p:sldId id="271" r:id="rId18"/>
    <p:sldId id="274" r:id="rId19"/>
    <p:sldId id="275" r:id="rId20"/>
    <p:sldId id="316" r:id="rId21"/>
    <p:sldId id="317" r:id="rId22"/>
    <p:sldId id="328" r:id="rId23"/>
    <p:sldId id="329" r:id="rId24"/>
    <p:sldId id="319" r:id="rId25"/>
    <p:sldId id="320" r:id="rId26"/>
    <p:sldId id="321" r:id="rId27"/>
    <p:sldId id="323" r:id="rId28"/>
    <p:sldId id="297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298" r:id="rId39"/>
    <p:sldId id="308" r:id="rId40"/>
    <p:sldId id="309" r:id="rId41"/>
    <p:sldId id="311" r:id="rId42"/>
    <p:sldId id="313" r:id="rId43"/>
    <p:sldId id="314" r:id="rId44"/>
    <p:sldId id="326" r:id="rId45"/>
    <p:sldId id="327" r:id="rId46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ornav Ahmed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5552"/>
    <a:srgbClr val="FF9933"/>
    <a:srgbClr val="62C53B"/>
    <a:srgbClr val="0C788E"/>
    <a:srgbClr val="660066"/>
    <a:srgbClr val="800080"/>
    <a:srgbClr val="422C16"/>
    <a:srgbClr val="321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9" autoAdjust="0"/>
    <p:restoredTop sz="94652" autoAdjust="0"/>
  </p:normalViewPr>
  <p:slideViewPr>
    <p:cSldViewPr>
      <p:cViewPr varScale="1">
        <p:scale>
          <a:sx n="86" d="100"/>
          <a:sy n="86" d="100"/>
        </p:scale>
        <p:origin x="51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96AFEC-0227-4845-B3BF-41ECADD1A1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1C6ED5-DB8D-465E-89CD-F7B1CD68E5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8CDEA58-A7DE-4635-A5E9-A8AF21C6498A}" type="datetimeFigureOut">
              <a:rPr lang="en-US"/>
              <a:pPr>
                <a:defRPr/>
              </a:pPr>
              <a:t>01-Jan-22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EE54008-E319-49C6-BD09-4F726074E4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7BB610B-D366-40E6-95B7-78890EE96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F486D-4656-47B4-8A57-D5C520E1B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033BC-FC8E-4B91-B867-738B88D053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728C529-8FAC-4DB3-8153-C739D4B877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649391E8-BDAA-42A0-BE62-0BA103EDD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320B17D8-4FF1-4A79-834B-31AAFA6DDE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807C0FAC-F513-46CF-B689-FDFD93917B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B69CBE4-30A8-4305-95A7-A6A993984012}" type="slidenum">
              <a:rPr lang="en-US" altLang="en-US" smtClean="0">
                <a:solidFill>
                  <a:srgbClr val="000000"/>
                </a:solidFill>
              </a:rPr>
              <a:pPr/>
              <a:t>20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A948408-3EE2-4D21-B264-64CFBD70DA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94D6666-FC98-4509-B171-8A80892983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8DFB2E-9DB4-4BF4-9642-DCF9922C49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44CA8-8F4F-4964-BDBE-1398E6F0218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38263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EA3144A-EADA-4F50-A747-C3F90F4C9E3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1E685E-160A-4852-891E-131F9AC161F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B5C68FF-42CA-4527-BF48-2425C5EED5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EF73C-C2FD-4A66-B571-DDBEEED50C1C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997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5D90E6A-15D0-4431-A61B-CEF1F1B34B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84149C4-2718-4B68-9B0F-DE7652FCCC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0A47A6A-C0CD-4776-8500-280A386160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05D8E1-542D-4579-AAFC-EB1D5D04303F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34739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A43283-4C2A-4A5B-B8E6-084CBFB5E7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16233B-95E2-4A7E-B227-F1DF9DA8AAB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303CAC0-ED49-4AB5-BE64-EDE8BD776C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EA33F-D5AC-449C-B957-5DEE8D2EE374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8330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C6145BF-55D5-4B9D-A9B7-EE4F6DEF0D8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8F2187-F926-4C4C-B479-CE43DCCBF44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5A1AE27-B8BF-419B-9098-45D0EA27F1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4E2C-45F2-4D31-B65D-CB0DF16CEE8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4559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2EEF7A-A1B4-49D0-A83C-380A7A07D8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10A823-A08C-4212-B980-5878429C5E6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DC7024-566D-49E4-8DE7-5CD90B9C68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E39485-051D-4F26-85B6-428D407AADE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38980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8C4B58D-E92F-4B5B-BF45-CF68F1E621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F46C65E-759E-4BE5-978A-DC1300331B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EE4207E-1E34-4D38-B98E-62EEF4D1FF0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37071D-D4E1-4A35-AFE8-26E6000ADF4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7675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661228E-6B33-43DD-9412-DF1475B22E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FAF915-8B54-48A4-9722-FC981F4A10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5B38F7-7537-4F40-9ADF-83D1621DF8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00D3C-49DA-4E4C-9540-A4BB57B5150C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62332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D7453A9-8982-4EF3-8311-59DE6448EC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DA04780-26DD-42EF-AD24-6C14862A11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E30B886-4432-45DD-ABC7-BA5C0BC57AE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9AD380-4492-4E79-B9DD-CD02FFF55C6C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11079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5D8DE8-1BF7-441F-8CE6-0AE41BD5D9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9F2BDA-9569-4E83-9825-38FA0E4FF8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3327F2-02EF-4A69-B221-0E02B76D11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A05F3C-58CF-4199-9208-51F4C6D8C0F5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197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66DAEC-CB71-49AF-81E2-C45B9DAC749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690182-5A5E-4377-9E3E-C007B9954A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AFB26-252D-40C0-B5C0-8F2EAC0194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00FC48-FD92-4FFD-9561-31C40579CDE2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7736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F05F178-78D2-4F7E-A0E9-68F666CC31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EF958A3-0047-422C-B95F-7E3C072E4C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285B104-295B-4A29-89DC-B9E3978E325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FA74B5F-2CB5-44BB-B4BE-4F9A6AD7354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B0720CE-E0FE-49F3-B153-9C10EBC1073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75363064-0D22-429D-9D0D-A2D4DCCDB94B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CA33C6-5246-46CC-9A20-2E350A241342}"/>
              </a:ext>
            </a:extLst>
          </p:cNvPr>
          <p:cNvSpPr/>
          <p:nvPr/>
        </p:nvSpPr>
        <p:spPr>
          <a:xfrm>
            <a:off x="1116013" y="1800225"/>
            <a:ext cx="6624637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MILITARY INSTITUTE OF SCIENCE &amp; TECHNOLOGY</a:t>
            </a:r>
          </a:p>
          <a:p>
            <a:pPr algn="ctr">
              <a:defRPr/>
            </a:pPr>
            <a:endParaRPr lang="en-US" sz="2000" b="1" dirty="0">
              <a:latin typeface="+mn-lt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DEPARTMENT OF </a:t>
            </a:r>
          </a:p>
          <a:p>
            <a:pPr algn="ctr">
              <a:defRPr/>
            </a:pPr>
            <a:r>
              <a:rPr lang="en-US" sz="2000" b="1" dirty="0">
                <a:latin typeface="+mn-lt"/>
                <a:cs typeface="Times New Roman" panose="02020603050405020304" pitchFamily="18" charset="0"/>
              </a:rPr>
              <a:t>AERONAUTICAL ENGINEERING</a:t>
            </a:r>
          </a:p>
        </p:txBody>
      </p:sp>
      <p:pic>
        <p:nvPicPr>
          <p:cNvPr id="3075" name="Picture 2">
            <a:extLst>
              <a:ext uri="{FF2B5EF4-FFF2-40B4-BE49-F238E27FC236}">
                <a16:creationId xmlns:a16="http://schemas.microsoft.com/office/drawing/2014/main" id="{E70A1D06-E72C-478A-90EF-ED52254AB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393700"/>
            <a:ext cx="1408113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3">
            <a:extLst>
              <a:ext uri="{FF2B5EF4-FFF2-40B4-BE49-F238E27FC236}">
                <a16:creationId xmlns:a16="http://schemas.microsoft.com/office/drawing/2014/main" id="{88F0BA46-3113-4452-B650-8B00BB17441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54088" y="333375"/>
            <a:ext cx="7235825" cy="1944688"/>
          </a:xfrm>
        </p:spPr>
        <p:txBody>
          <a:bodyPr/>
          <a:lstStyle/>
          <a:p>
            <a:r>
              <a:rPr lang="en-US" altLang="en-US" dirty="0"/>
              <a:t>MAIN ROTOR SYSTEM OF HELICOPTER</a:t>
            </a:r>
            <a:r>
              <a:rPr lang="en-US" altLang="en-US" sz="3200" b="1" dirty="0"/>
              <a:t/>
            </a:r>
            <a:br>
              <a:rPr lang="en-US" altLang="en-US" sz="3200" b="1" dirty="0"/>
            </a:br>
            <a:endParaRPr lang="en-US" altLang="en-US" sz="3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B9FE477-1B60-4A7E-BE92-1534DF49C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33600"/>
            <a:ext cx="6300788" cy="4724400"/>
          </a:xfrm>
        </p:spPr>
        <p:txBody>
          <a:bodyPr/>
          <a:lstStyle/>
          <a:p>
            <a:pPr algn="l">
              <a:defRPr/>
            </a:pPr>
            <a:r>
              <a:rPr lang="en-US" sz="2400" dirty="0"/>
              <a:t>A </a:t>
            </a:r>
            <a:r>
              <a:rPr lang="en-US" sz="2400" b="1" dirty="0"/>
              <a:t>helicopter main rotor system</a:t>
            </a:r>
            <a:r>
              <a:rPr lang="en-US" sz="2400" dirty="0"/>
              <a:t> is the combination of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                                                                                                     	</a:t>
            </a:r>
          </a:p>
          <a:p>
            <a:pPr marL="285750" indent="-285750" algn="l">
              <a:buFont typeface="Wingdings" panose="05000000000000000000" pitchFamily="2" charset="2"/>
              <a:buChar char="Ø"/>
              <a:defRPr/>
            </a:pPr>
            <a:r>
              <a:rPr lang="en-US" sz="2000" b="1" dirty="0"/>
              <a:t>Rotor blades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sz="1800" b="1" dirty="0"/>
          </a:p>
          <a:p>
            <a:pPr marL="1200150" lvl="2" indent="-285750" algn="l">
              <a:buFont typeface="Wingdings" panose="05000000000000000000" pitchFamily="2" charset="2"/>
              <a:buChar char="§"/>
              <a:defRPr/>
            </a:pPr>
            <a:r>
              <a:rPr lang="en-US" sz="1800" dirty="0"/>
              <a:t> Generates Lift</a:t>
            </a:r>
            <a:r>
              <a:rPr lang="en-US" sz="1800" b="1" dirty="0"/>
              <a:t> </a:t>
            </a:r>
          </a:p>
          <a:p>
            <a:pPr algn="l">
              <a:defRPr/>
            </a:pPr>
            <a:endParaRPr lang="en-US" sz="1800" b="1" dirty="0"/>
          </a:p>
          <a:p>
            <a:pPr marL="285750" indent="-285750" algn="l">
              <a:buFont typeface="Wingdings" panose="05000000000000000000" pitchFamily="2" charset="2"/>
              <a:buChar char="Ø"/>
              <a:defRPr/>
            </a:pPr>
            <a:r>
              <a:rPr lang="en-US" sz="2000" b="1" dirty="0"/>
              <a:t>Control system</a:t>
            </a:r>
            <a:r>
              <a:rPr lang="en-US" sz="1800" b="1" dirty="0"/>
              <a:t/>
            </a:r>
            <a:br>
              <a:rPr lang="en-US" sz="1800" b="1" dirty="0"/>
            </a:br>
            <a:endParaRPr lang="en-US" sz="1800" b="1" dirty="0"/>
          </a:p>
          <a:p>
            <a:pPr marL="1200150" lvl="2" indent="-285750" algn="l">
              <a:buFont typeface="Wingdings" panose="05000000000000000000" pitchFamily="2" charset="2"/>
              <a:buChar char="§"/>
              <a:defRPr/>
            </a:pPr>
            <a:r>
              <a:rPr lang="en-US" sz="1800" dirty="0"/>
              <a:t> Collective Pitch Control</a:t>
            </a:r>
          </a:p>
          <a:p>
            <a:pPr marL="1200150" lvl="2" indent="-285750" algn="l">
              <a:buFont typeface="Wingdings" panose="05000000000000000000" pitchFamily="2" charset="2"/>
              <a:buChar char="§"/>
              <a:defRPr/>
            </a:pPr>
            <a:r>
              <a:rPr lang="en-US" sz="1800" dirty="0"/>
              <a:t> Cyclic Pitch Control</a:t>
            </a:r>
          </a:p>
          <a:p>
            <a:pPr marL="1200150" lvl="2" indent="-285750" algn="l">
              <a:buFont typeface="Wingdings" panose="05000000000000000000" pitchFamily="2" charset="2"/>
              <a:buChar char="§"/>
              <a:defRPr/>
            </a:pPr>
            <a:r>
              <a:rPr lang="en-US" sz="1800" dirty="0"/>
              <a:t> RPM Of Blades</a:t>
            </a:r>
            <a:br>
              <a:rPr lang="en-US" sz="1800" dirty="0"/>
            </a:br>
            <a:endParaRPr lang="en-US" sz="1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84E68415-82E3-44EE-8359-AD19FFBDC8F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20813" y="0"/>
            <a:ext cx="6302375" cy="1412875"/>
          </a:xfrm>
        </p:spPr>
        <p:txBody>
          <a:bodyPr/>
          <a:lstStyle/>
          <a:p>
            <a:r>
              <a:rPr lang="en-US" altLang="en-US" sz="3200" b="1"/>
              <a:t>BASIC PARTS OF MAIN ROTOR SYSTEM</a:t>
            </a:r>
          </a:p>
        </p:txBody>
      </p:sp>
      <p:sp>
        <p:nvSpPr>
          <p:cNvPr id="13315" name="Subtitle 2">
            <a:extLst>
              <a:ext uri="{FF2B5EF4-FFF2-40B4-BE49-F238E27FC236}">
                <a16:creationId xmlns:a16="http://schemas.microsoft.com/office/drawing/2014/main" id="{42FF6934-C0B2-49EC-B4D7-5547D7DF69E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1844675"/>
            <a:ext cx="8893175" cy="5013325"/>
          </a:xfrm>
        </p:spPr>
        <p:txBody>
          <a:bodyPr/>
          <a:lstStyle/>
          <a:p>
            <a:endParaRPr lang="en-US" altLang="en-US" sz="1800"/>
          </a:p>
        </p:txBody>
      </p:sp>
      <p:pic>
        <p:nvPicPr>
          <p:cNvPr id="13316" name="Picture 2" descr="Related image">
            <a:extLst>
              <a:ext uri="{FF2B5EF4-FFF2-40B4-BE49-F238E27FC236}">
                <a16:creationId xmlns:a16="http://schemas.microsoft.com/office/drawing/2014/main" id="{EA540F81-DE0F-4558-83AA-5769B4F3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412875"/>
            <a:ext cx="914400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3">
            <a:extLst>
              <a:ext uri="{FF2B5EF4-FFF2-40B4-BE49-F238E27FC236}">
                <a16:creationId xmlns:a16="http://schemas.microsoft.com/office/drawing/2014/main" id="{E2CA065B-3991-4699-ADE3-8C9687930BC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65162" y="-99392"/>
            <a:ext cx="6246813" cy="1470025"/>
          </a:xfrm>
        </p:spPr>
        <p:txBody>
          <a:bodyPr/>
          <a:lstStyle/>
          <a:p>
            <a:r>
              <a:rPr lang="en-US" altLang="en-US" dirty="0"/>
              <a:t>Design of Blade</a:t>
            </a:r>
          </a:p>
        </p:txBody>
      </p:sp>
      <p:sp>
        <p:nvSpPr>
          <p:cNvPr id="12291" name="Subtitle 4">
            <a:extLst>
              <a:ext uri="{FF2B5EF4-FFF2-40B4-BE49-F238E27FC236}">
                <a16:creationId xmlns:a16="http://schemas.microsoft.com/office/drawing/2014/main" id="{FE23BDBD-E355-45D8-AFDD-72F3BB75ED6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-19050" y="1196975"/>
            <a:ext cx="7615238" cy="5545138"/>
          </a:xfrm>
        </p:spPr>
        <p:txBody>
          <a:bodyPr/>
          <a:lstStyle/>
          <a:p>
            <a:pPr algn="l">
              <a:defRPr/>
            </a:pPr>
            <a:r>
              <a:rPr lang="en-US" altLang="en-US" dirty="0"/>
              <a:t> Selected Airfoil: NACA 0012</a:t>
            </a:r>
          </a:p>
          <a:p>
            <a:pPr algn="l">
              <a:defRPr/>
            </a:pPr>
            <a:r>
              <a:rPr lang="en-US" altLang="en-US" sz="1800" b="1" dirty="0"/>
              <a:t>  FEATURES :</a:t>
            </a:r>
          </a:p>
          <a:p>
            <a:pPr algn="l">
              <a:defRPr/>
            </a:pPr>
            <a:r>
              <a:rPr lang="en-US" altLang="en-US" sz="1800" dirty="0"/>
              <a:t>	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Symmetric Airfoil (Ease in Manufacture)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Optimum Thickness</a:t>
            </a:r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r>
              <a:rPr lang="en-US" sz="1800" dirty="0"/>
              <a:t>Low pitching moment co-efficient</a:t>
            </a:r>
          </a:p>
          <a:p>
            <a:pPr algn="l">
              <a:defRPr/>
            </a:pP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  <a:defRPr/>
            </a:pPr>
            <a:endParaRPr lang="en-US" altLang="en-US" sz="1800" dirty="0"/>
          </a:p>
          <a:p>
            <a:pPr algn="l">
              <a:defRPr/>
            </a:pPr>
            <a:endParaRPr lang="en-US" altLang="en-US" sz="1800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</p:txBody>
      </p:sp>
      <p:pic>
        <p:nvPicPr>
          <p:cNvPr id="14340" name="Picture 3">
            <a:extLst>
              <a:ext uri="{FF2B5EF4-FFF2-40B4-BE49-F238E27FC236}">
                <a16:creationId xmlns:a16="http://schemas.microsoft.com/office/drawing/2014/main" id="{890B0DAC-083A-48F7-935A-CFD88EB80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3573463"/>
            <a:ext cx="6246812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>
            <a:extLst>
              <a:ext uri="{FF2B5EF4-FFF2-40B4-BE49-F238E27FC236}">
                <a16:creationId xmlns:a16="http://schemas.microsoft.com/office/drawing/2014/main" id="{A43EF30F-DC51-4DFA-BFE9-999294A8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7" y="1971992"/>
            <a:ext cx="4606925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34E582-256B-4A68-B30C-D0ACCE9662E5}"/>
              </a:ext>
            </a:extLst>
          </p:cNvPr>
          <p:cNvSpPr/>
          <p:nvPr/>
        </p:nvSpPr>
        <p:spPr>
          <a:xfrm>
            <a:off x="395288" y="236538"/>
            <a:ext cx="6192837" cy="18780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en-US" sz="2400" b="1" dirty="0"/>
              <a:t>Selected Airfoil: NACA 0012</a:t>
            </a:r>
          </a:p>
          <a:p>
            <a:pPr lvl="2">
              <a:defRPr/>
            </a:pPr>
            <a:r>
              <a:rPr lang="en-US" altLang="en-US" b="1" dirty="0"/>
              <a:t>FEATURES :</a:t>
            </a:r>
          </a:p>
          <a:p>
            <a:pPr lvl="2">
              <a:defRPr/>
            </a:pPr>
            <a:r>
              <a:rPr lang="en-US" altLang="en-US" sz="1400" b="1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dirty="0"/>
              <a:t>Stall Angle: 15° (approx.)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/>
              <a:t>Smooth Curve Of </a:t>
            </a:r>
            <a:r>
              <a:rPr lang="en-US" sz="2000" dirty="0"/>
              <a:t>C</a:t>
            </a:r>
            <a:r>
              <a:rPr lang="en-US" sz="2000" baseline="-25000" dirty="0"/>
              <a:t>L </a:t>
            </a:r>
            <a:r>
              <a:rPr lang="en-US" sz="2000" dirty="0"/>
              <a:t>Vs Alpha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19DA3E-3EAE-485C-A5E3-F7FFBAB28589}"/>
              </a:ext>
            </a:extLst>
          </p:cNvPr>
          <p:cNvSpPr txBox="1"/>
          <p:nvPr/>
        </p:nvSpPr>
        <p:spPr>
          <a:xfrm>
            <a:off x="1690548" y="474345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4287E-DA21-4334-A3EE-87EECD2DAFB9}"/>
              </a:ext>
            </a:extLst>
          </p:cNvPr>
          <p:cNvSpPr txBox="1"/>
          <p:nvPr/>
        </p:nvSpPr>
        <p:spPr>
          <a:xfrm>
            <a:off x="4159065" y="6436796"/>
            <a:ext cx="82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Alpha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4E071BD-E6AB-413F-B15A-05F295E14477}"/>
              </a:ext>
            </a:extLst>
          </p:cNvPr>
          <p:cNvSpPr/>
          <p:nvPr/>
        </p:nvSpPr>
        <p:spPr>
          <a:xfrm>
            <a:off x="5060790" y="6473472"/>
            <a:ext cx="1439366" cy="33265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34E0557-3BEC-46FC-88CD-3ED5F1D42635}"/>
              </a:ext>
            </a:extLst>
          </p:cNvPr>
          <p:cNvSpPr/>
          <p:nvPr/>
        </p:nvSpPr>
        <p:spPr>
          <a:xfrm>
            <a:off x="1691680" y="2718212"/>
            <a:ext cx="504056" cy="1656184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F8EB3429-D102-4F88-8F00-DFD5DBF8B80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260748" y="224904"/>
            <a:ext cx="6622504" cy="935583"/>
          </a:xfrm>
        </p:spPr>
        <p:txBody>
          <a:bodyPr/>
          <a:lstStyle/>
          <a:p>
            <a:r>
              <a:rPr lang="en-US" altLang="en-US" dirty="0"/>
              <a:t>Calculation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19D63-88D1-4329-9C57-53842B551B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subTitle" idx="1"/>
          </p:nvPr>
        </p:nvSpPr>
        <p:spPr>
          <a:xfrm>
            <a:off x="0" y="692696"/>
            <a:ext cx="8458200" cy="6624736"/>
          </a:xfrm>
          <a:blipFill>
            <a:blip r:embed="rId3"/>
            <a:stretch>
              <a:fillRect l="-720"/>
            </a:stretch>
          </a:blipFill>
        </p:spPr>
        <p:txBody>
          <a:bodyPr/>
          <a:lstStyle/>
          <a:p>
            <a:pPr>
              <a:defRPr/>
            </a:pPr>
            <a:endParaRPr lang="en-US" dirty="0">
              <a:noFill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96A7C23F-F33D-42C9-8C22-FC1CF2D482D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-242888"/>
            <a:ext cx="7772400" cy="1943101"/>
          </a:xfrm>
        </p:spPr>
        <p:txBody>
          <a:bodyPr/>
          <a:lstStyle/>
          <a:p>
            <a:r>
              <a:rPr lang="en-US" altLang="en-US"/>
              <a:t/>
            </a:r>
            <a:br>
              <a:rPr lang="en-US" altLang="en-US"/>
            </a:br>
            <a:endParaRPr lang="en-US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08FB7-65AB-4C04-80F9-3F7D30D82EC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subTitle" idx="1"/>
          </p:nvPr>
        </p:nvSpPr>
        <p:spPr>
          <a:xfrm>
            <a:off x="0" y="260648"/>
            <a:ext cx="8458200" cy="6597352"/>
          </a:xfrm>
          <a:blipFill>
            <a:blip r:embed="rId3"/>
            <a:stretch>
              <a:fillRect l="-57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E1CD3545-457F-4530-8892-8807BCA2B05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5400"/>
            <a:ext cx="7772400" cy="45085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F98087-949A-4A54-A882-C6823B78450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ph type="subTitle" idx="1"/>
          </p:nvPr>
        </p:nvSpPr>
        <p:spPr>
          <a:xfrm>
            <a:off x="0" y="692696"/>
            <a:ext cx="7588424" cy="6165304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B1E88287-2225-4AB1-A302-054EA080861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60350"/>
            <a:ext cx="7772400" cy="288925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19459" name="Subtitle 2">
            <a:extLst>
              <a:ext uri="{FF2B5EF4-FFF2-40B4-BE49-F238E27FC236}">
                <a16:creationId xmlns:a16="http://schemas.microsoft.com/office/drawing/2014/main" id="{233B2271-CACB-4B13-A8BA-A759FF0BD38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836613"/>
            <a:ext cx="7772400" cy="6021387"/>
          </a:xfrm>
        </p:spPr>
        <p:txBody>
          <a:bodyPr/>
          <a:lstStyle/>
          <a:p>
            <a:endParaRPr lang="en-US" altLang="en-US"/>
          </a:p>
          <a:p>
            <a:endParaRPr lang="en-US" altLang="en-US" sz="2800"/>
          </a:p>
          <a:p>
            <a:r>
              <a:rPr lang="en-US" altLang="en-US" sz="2800"/>
              <a:t>Power = 244.17 W</a:t>
            </a:r>
          </a:p>
          <a:p>
            <a:r>
              <a:rPr lang="en-US" altLang="en-US" sz="2800"/>
              <a:t>Power in HP = 0.3  </a:t>
            </a:r>
          </a:p>
          <a:p>
            <a:endParaRPr lang="en-US" altLang="en-US"/>
          </a:p>
          <a:p>
            <a:r>
              <a:rPr lang="en-US" altLang="en-US"/>
              <a:t>Used Motor RPM =800</a:t>
            </a:r>
          </a:p>
          <a:p>
            <a:r>
              <a:rPr lang="en-US" altLang="en-US"/>
              <a:t>Power =  0.4 HP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E7CFEDFD-D437-4844-B042-8C6C4DC7407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60350"/>
            <a:ext cx="7772400" cy="288925"/>
          </a:xfrm>
        </p:spPr>
        <p:txBody>
          <a:bodyPr/>
          <a:lstStyle/>
          <a:p>
            <a:r>
              <a:rPr lang="en-US" altLang="en-US"/>
              <a:t>MAIN ROTOR CONTROLS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C07E0-D133-4AB3-94CE-EDB546641D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36613"/>
            <a:ext cx="7772400" cy="6021387"/>
          </a:xfrm>
        </p:spPr>
        <p:txBody>
          <a:bodyPr/>
          <a:lstStyle/>
          <a:p>
            <a:pPr algn="l">
              <a:defRPr/>
            </a:pPr>
            <a:endParaRPr lang="en-US" dirty="0"/>
          </a:p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400" u="sng" dirty="0"/>
              <a:t>Cyclic blade control: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used to change a helicopter's roll and pitch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By tilting swashplate AOA can be varied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Negative AOA at the advancing blades &amp; positive AOA at the retreating blades</a:t>
            </a:r>
          </a:p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400" u="sng" dirty="0"/>
              <a:t>Collective blade control: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To control the collective pitch of the main rotor blades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By lifting swashplate without tilting it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All blades need to have same AOA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CAE14D6B-CB57-4887-8364-55F5F3F5964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288" y="260350"/>
            <a:ext cx="7772400" cy="431800"/>
          </a:xfrm>
        </p:spPr>
        <p:txBody>
          <a:bodyPr/>
          <a:lstStyle/>
          <a:p>
            <a:r>
              <a:rPr lang="en-US" altLang="en-US" sz="4000" dirty="0"/>
              <a:t>FULLY </a:t>
            </a:r>
            <a:r>
              <a:rPr lang="en-US" altLang="en-US" dirty="0"/>
              <a:t>ARTICULATED</a:t>
            </a:r>
            <a:r>
              <a:rPr lang="en-US" altLang="en-US" sz="4000" dirty="0"/>
              <a:t> JOINTS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E3FB72-4B44-4BEB-8952-657838AC0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36613"/>
            <a:ext cx="7451725" cy="6021387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400" u="sng" dirty="0"/>
              <a:t>FLAPPING: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Flapping is the vertical movement of a blade up or down to increase or decrease lift in order to compensate for dissymmetry of lift.</a:t>
            </a:r>
          </a:p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400" u="sng" dirty="0"/>
              <a:t>FEATHERING: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Feathering changes blade angle (pitch) and influences the blade's angle of attack.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A blade feathers along its longitudinal axis, and a bearing is usually used to support this.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  <a:defRPr/>
            </a:pPr>
            <a:r>
              <a:rPr lang="en-US" sz="2000" dirty="0"/>
              <a:t> </a:t>
            </a:r>
            <a:r>
              <a:rPr lang="en-US" sz="2400" u="sng" dirty="0"/>
              <a:t>LEAD LAG: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Leading and lagging is the horizontal movement of the rotor blades forwards and backwards along a vertical hinge.</a:t>
            </a:r>
          </a:p>
          <a:p>
            <a:pPr marL="457200" indent="-457200" algn="l"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It reduces the stress on the rotor system due to blade flapping</a:t>
            </a:r>
          </a:p>
          <a:p>
            <a:pPr algn="l">
              <a:defRPr/>
            </a:pPr>
            <a:endParaRPr lang="en-US" sz="2000" dirty="0"/>
          </a:p>
          <a:p>
            <a:pPr algn="l"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E8DBD6-AA1A-4B87-ABD8-B30FE97595E2}"/>
              </a:ext>
            </a:extLst>
          </p:cNvPr>
          <p:cNvSpPr/>
          <p:nvPr/>
        </p:nvSpPr>
        <p:spPr>
          <a:xfrm>
            <a:off x="323850" y="765175"/>
            <a:ext cx="8496300" cy="22161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3200" b="1" dirty="0">
                <a:latin typeface="+mn-lt"/>
                <a:cs typeface="Times New Roman" panose="02020603050405020304" pitchFamily="18" charset="0"/>
              </a:rPr>
              <a:t>DESIGN, ANALYSIS AND FABRICATION OF A FULLY ARTICULATED HELICOPTER’s MAIN ROTOR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ubtitle 1">
            <a:extLst>
              <a:ext uri="{FF2B5EF4-FFF2-40B4-BE49-F238E27FC236}">
                <a16:creationId xmlns:a16="http://schemas.microsoft.com/office/drawing/2014/main" id="{8F5ED71C-94BD-4D37-B00C-E1C9C0BC617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3850" y="949325"/>
            <a:ext cx="7448550" cy="556577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altLang="en-US" sz="2000" b="1" dirty="0"/>
              <a:t>Swash Plates:</a:t>
            </a:r>
          </a:p>
        </p:txBody>
      </p:sp>
      <p:sp>
        <p:nvSpPr>
          <p:cNvPr id="22531" name="Title 2">
            <a:extLst>
              <a:ext uri="{FF2B5EF4-FFF2-40B4-BE49-F238E27FC236}">
                <a16:creationId xmlns:a16="http://schemas.microsoft.com/office/drawing/2014/main" id="{E86D6DE4-81B5-48F9-848A-85F2929C7BD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23900" y="450850"/>
            <a:ext cx="7772400" cy="606425"/>
          </a:xfrm>
        </p:spPr>
        <p:txBody>
          <a:bodyPr/>
          <a:lstStyle/>
          <a:p>
            <a:r>
              <a:rPr lang="en-US" altLang="en-US"/>
              <a:t>CAD DESIGN</a:t>
            </a:r>
            <a:br>
              <a:rPr lang="en-US" altLang="en-US"/>
            </a:br>
            <a:endParaRPr lang="en-US" altLang="en-US"/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686D34A0-1633-4474-AFD8-1915DFF3F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7788"/>
            <a:ext cx="34226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6">
            <a:extLst>
              <a:ext uri="{FF2B5EF4-FFF2-40B4-BE49-F238E27FC236}">
                <a16:creationId xmlns:a16="http://schemas.microsoft.com/office/drawing/2014/main" id="{5EB1CF40-19FD-49A3-8F28-1C030428B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/>
          <a:stretch>
            <a:fillRect/>
          </a:stretch>
        </p:blipFill>
        <p:spPr bwMode="auto">
          <a:xfrm>
            <a:off x="4048125" y="1347788"/>
            <a:ext cx="3228975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2">
            <a:extLst>
              <a:ext uri="{FF2B5EF4-FFF2-40B4-BE49-F238E27FC236}">
                <a16:creationId xmlns:a16="http://schemas.microsoft.com/office/drawing/2014/main" id="{079A0EF3-22EB-4B25-884B-8BBE61062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6625" y="3541713"/>
            <a:ext cx="33813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3D view of Upper and Lower Swash Plate.</a:t>
            </a:r>
          </a:p>
        </p:txBody>
      </p:sp>
      <p:pic>
        <p:nvPicPr>
          <p:cNvPr id="22535" name="Picture 7">
            <a:extLst>
              <a:ext uri="{FF2B5EF4-FFF2-40B4-BE49-F238E27FC236}">
                <a16:creationId xmlns:a16="http://schemas.microsoft.com/office/drawing/2014/main" id="{AA5E33A2-19EA-411A-89CC-DE1DDF12C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937000"/>
            <a:ext cx="563880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TextBox 3">
            <a:extLst>
              <a:ext uri="{FF2B5EF4-FFF2-40B4-BE49-F238E27FC236}">
                <a16:creationId xmlns:a16="http://schemas.microsoft.com/office/drawing/2014/main" id="{59471490-772E-42D7-ADDE-A9DAB50FF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0" y="6089650"/>
            <a:ext cx="20701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Swash Plate Assembly.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ubtitle 1">
            <a:extLst>
              <a:ext uri="{FF2B5EF4-FFF2-40B4-BE49-F238E27FC236}">
                <a16:creationId xmlns:a16="http://schemas.microsoft.com/office/drawing/2014/main" id="{24E38701-4E6A-430D-B0B0-FD4BFC1281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3850" y="981075"/>
            <a:ext cx="7448550" cy="465772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altLang="en-US" sz="2000" b="1" dirty="0"/>
              <a:t>Final Base Assembly:</a:t>
            </a:r>
          </a:p>
        </p:txBody>
      </p:sp>
      <p:sp>
        <p:nvSpPr>
          <p:cNvPr id="24579" name="Title 2">
            <a:extLst>
              <a:ext uri="{FF2B5EF4-FFF2-40B4-BE49-F238E27FC236}">
                <a16:creationId xmlns:a16="http://schemas.microsoft.com/office/drawing/2014/main" id="{18584BC5-720A-41EC-A40E-78344A320F6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610393"/>
            <a:ext cx="7772400" cy="465137"/>
          </a:xfrm>
        </p:spPr>
        <p:txBody>
          <a:bodyPr/>
          <a:lstStyle/>
          <a:p>
            <a:r>
              <a:rPr lang="en-US" altLang="en-US" dirty="0"/>
              <a:t>CAD DESIGN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4580" name="TextBox 2">
            <a:extLst>
              <a:ext uri="{FF2B5EF4-FFF2-40B4-BE49-F238E27FC236}">
                <a16:creationId xmlns:a16="http://schemas.microsoft.com/office/drawing/2014/main" id="{2F9B32FE-C0EB-4D0A-B23A-6929CDEF7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5500688"/>
            <a:ext cx="2359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3D view of Base Assembly.</a:t>
            </a:r>
          </a:p>
        </p:txBody>
      </p:sp>
      <p:pic>
        <p:nvPicPr>
          <p:cNvPr id="24581" name="Picture 7">
            <a:extLst>
              <a:ext uri="{FF2B5EF4-FFF2-40B4-BE49-F238E27FC236}">
                <a16:creationId xmlns:a16="http://schemas.microsoft.com/office/drawing/2014/main" id="{7981898E-09D6-4D69-BC4A-78906CFF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1876425"/>
            <a:ext cx="47402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ubtitle 1">
            <a:extLst>
              <a:ext uri="{FF2B5EF4-FFF2-40B4-BE49-F238E27FC236}">
                <a16:creationId xmlns:a16="http://schemas.microsoft.com/office/drawing/2014/main" id="{24E38701-4E6A-430D-B0B0-FD4BFC1281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3850" y="981075"/>
            <a:ext cx="7448550" cy="465772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altLang="en-US" sz="2000" b="1" dirty="0"/>
              <a:t>Articulated Joints Assembly:</a:t>
            </a:r>
          </a:p>
        </p:txBody>
      </p:sp>
      <p:sp>
        <p:nvSpPr>
          <p:cNvPr id="24579" name="Title 2">
            <a:extLst>
              <a:ext uri="{FF2B5EF4-FFF2-40B4-BE49-F238E27FC236}">
                <a16:creationId xmlns:a16="http://schemas.microsoft.com/office/drawing/2014/main" id="{18584BC5-720A-41EC-A40E-78344A320F6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610393"/>
            <a:ext cx="7772400" cy="465137"/>
          </a:xfrm>
        </p:spPr>
        <p:txBody>
          <a:bodyPr/>
          <a:lstStyle/>
          <a:p>
            <a:r>
              <a:rPr lang="en-US" altLang="en-US" dirty="0"/>
              <a:t>CAD DESIGN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4580" name="TextBox 2">
            <a:extLst>
              <a:ext uri="{FF2B5EF4-FFF2-40B4-BE49-F238E27FC236}">
                <a16:creationId xmlns:a16="http://schemas.microsoft.com/office/drawing/2014/main" id="{2F9B32FE-C0EB-4D0A-B23A-6929CDEF7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5500688"/>
            <a:ext cx="2359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</a:rPr>
              <a:t>Fig: Articulated Joints.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DCAB6-6DFE-4F4B-A444-9FA39814C13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878330"/>
            <a:ext cx="5867400" cy="310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23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ubtitle 1">
            <a:extLst>
              <a:ext uri="{FF2B5EF4-FFF2-40B4-BE49-F238E27FC236}">
                <a16:creationId xmlns:a16="http://schemas.microsoft.com/office/drawing/2014/main" id="{24E38701-4E6A-430D-B0B0-FD4BFC1281C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3850" y="981075"/>
            <a:ext cx="7448550" cy="465772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altLang="en-US" sz="2000" b="1" dirty="0"/>
              <a:t>Conventional Articulated Joints Assembly:</a:t>
            </a:r>
          </a:p>
        </p:txBody>
      </p:sp>
      <p:sp>
        <p:nvSpPr>
          <p:cNvPr id="24579" name="Title 2">
            <a:extLst>
              <a:ext uri="{FF2B5EF4-FFF2-40B4-BE49-F238E27FC236}">
                <a16:creationId xmlns:a16="http://schemas.microsoft.com/office/drawing/2014/main" id="{18584BC5-720A-41EC-A40E-78344A320F6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610393"/>
            <a:ext cx="7772400" cy="465137"/>
          </a:xfrm>
        </p:spPr>
        <p:txBody>
          <a:bodyPr/>
          <a:lstStyle/>
          <a:p>
            <a:r>
              <a:rPr lang="en-US" altLang="en-US" dirty="0"/>
              <a:t>CAD DESIGN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4580" name="TextBox 2">
            <a:extLst>
              <a:ext uri="{FF2B5EF4-FFF2-40B4-BE49-F238E27FC236}">
                <a16:creationId xmlns:a16="http://schemas.microsoft.com/office/drawing/2014/main" id="{2F9B32FE-C0EB-4D0A-B23A-6929CDEF7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8613" y="5500688"/>
            <a:ext cx="2359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</a:rPr>
              <a:t>Fig: Articulated Joints.</a:t>
            </a:r>
          </a:p>
        </p:txBody>
      </p:sp>
      <p:pic>
        <p:nvPicPr>
          <p:cNvPr id="3" name="Picture 2" descr="A picture containing table, dark, pair, air&#10;&#10;Description automatically generated">
            <a:extLst>
              <a:ext uri="{FF2B5EF4-FFF2-40B4-BE49-F238E27FC236}">
                <a16:creationId xmlns:a16="http://schemas.microsoft.com/office/drawing/2014/main" id="{75A89A43-D9CE-4813-8D80-10E2C4AE2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56" y="1237862"/>
            <a:ext cx="5595938" cy="453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85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ubtitle 1">
            <a:extLst>
              <a:ext uri="{FF2B5EF4-FFF2-40B4-BE49-F238E27FC236}">
                <a16:creationId xmlns:a16="http://schemas.microsoft.com/office/drawing/2014/main" id="{078759EF-A97F-4B3E-BB4E-6D0710D0CE4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3850" y="981075"/>
            <a:ext cx="7448550" cy="465772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altLang="en-US" sz="2000" b="1" dirty="0"/>
              <a:t>Hub:</a:t>
            </a:r>
          </a:p>
        </p:txBody>
      </p:sp>
      <p:sp>
        <p:nvSpPr>
          <p:cNvPr id="25603" name="Title 2">
            <a:extLst>
              <a:ext uri="{FF2B5EF4-FFF2-40B4-BE49-F238E27FC236}">
                <a16:creationId xmlns:a16="http://schemas.microsoft.com/office/drawing/2014/main" id="{56982B09-8510-4D27-91F7-DB17C13A495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579663"/>
            <a:ext cx="7772400" cy="465138"/>
          </a:xfrm>
        </p:spPr>
        <p:txBody>
          <a:bodyPr/>
          <a:lstStyle/>
          <a:p>
            <a:r>
              <a:rPr lang="en-US" altLang="en-US" dirty="0"/>
              <a:t>CAD DESIGN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5604" name="TextBox 2">
            <a:extLst>
              <a:ext uri="{FF2B5EF4-FFF2-40B4-BE49-F238E27FC236}">
                <a16:creationId xmlns:a16="http://schemas.microsoft.com/office/drawing/2014/main" id="{55B23DEB-ADDD-42DD-B4D0-C2152B371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6126163"/>
            <a:ext cx="15128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3D view of Hub</a:t>
            </a:r>
          </a:p>
        </p:txBody>
      </p:sp>
      <p:pic>
        <p:nvPicPr>
          <p:cNvPr id="25605" name="Picture 6">
            <a:extLst>
              <a:ext uri="{FF2B5EF4-FFF2-40B4-BE49-F238E27FC236}">
                <a16:creationId xmlns:a16="http://schemas.microsoft.com/office/drawing/2014/main" id="{0E8AA40E-D755-4F31-B9D4-0809A7BCC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87463"/>
            <a:ext cx="5727700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2">
            <a:extLst>
              <a:ext uri="{FF2B5EF4-FFF2-40B4-BE49-F238E27FC236}">
                <a16:creationId xmlns:a16="http://schemas.microsoft.com/office/drawing/2014/main" id="{618AAEAB-5124-46E7-8587-56AE44ED3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CAD DESIGN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6627" name="Text Placeholder 4">
            <a:extLst>
              <a:ext uri="{FF2B5EF4-FFF2-40B4-BE49-F238E27FC236}">
                <a16:creationId xmlns:a16="http://schemas.microsoft.com/office/drawing/2014/main" id="{D74012C5-6256-467C-9E28-026F6DB40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dirty="0"/>
              <a:t>Articular Joint:</a:t>
            </a:r>
          </a:p>
        </p:txBody>
      </p:sp>
      <p:sp>
        <p:nvSpPr>
          <p:cNvPr id="26628" name="Text Placeholder 7">
            <a:extLst>
              <a:ext uri="{FF2B5EF4-FFF2-40B4-BE49-F238E27FC236}">
                <a16:creationId xmlns:a16="http://schemas.microsoft.com/office/drawing/2014/main" id="{DC843D11-7B6E-4FC0-B296-104C68BA6A2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en-US" sz="2000" dirty="0"/>
              <a:t>Blade:</a:t>
            </a:r>
          </a:p>
        </p:txBody>
      </p:sp>
      <p:pic>
        <p:nvPicPr>
          <p:cNvPr id="26629" name="Content Placeholder 10">
            <a:extLst>
              <a:ext uri="{FF2B5EF4-FFF2-40B4-BE49-F238E27FC236}">
                <a16:creationId xmlns:a16="http://schemas.microsoft.com/office/drawing/2014/main" id="{6D32119A-5293-454B-BE0F-3A5C7807AC9D}"/>
              </a:ext>
            </a:extLst>
          </p:cNvPr>
          <p:cNvPicPr>
            <a:picLocks noGrp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2" t="17413" r="13710"/>
          <a:stretch>
            <a:fillRect/>
          </a:stretch>
        </p:blipFill>
        <p:spPr>
          <a:xfrm>
            <a:off x="457200" y="2370138"/>
            <a:ext cx="4040188" cy="2930525"/>
          </a:xfrm>
        </p:spPr>
      </p:pic>
      <p:pic>
        <p:nvPicPr>
          <p:cNvPr id="26630" name="Content Placeholder 11">
            <a:extLst>
              <a:ext uri="{FF2B5EF4-FFF2-40B4-BE49-F238E27FC236}">
                <a16:creationId xmlns:a16="http://schemas.microsoft.com/office/drawing/2014/main" id="{43214837-0F85-4972-9F8F-9103C8847358}"/>
              </a:ext>
            </a:extLst>
          </p:cNvPr>
          <p:cNvPicPr>
            <a:picLocks noGrp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9338" y="2292350"/>
            <a:ext cx="4041775" cy="3317875"/>
          </a:xfrm>
        </p:spPr>
      </p:pic>
      <p:sp>
        <p:nvSpPr>
          <p:cNvPr id="26631" name="TextBox 9">
            <a:extLst>
              <a:ext uri="{FF2B5EF4-FFF2-40B4-BE49-F238E27FC236}">
                <a16:creationId xmlns:a16="http://schemas.microsoft.com/office/drawing/2014/main" id="{B8436734-F06B-4862-9DE1-19993CB79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1450" y="6280150"/>
            <a:ext cx="20716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</a:rPr>
              <a:t>Fig: 3D View of Articular Joint.</a:t>
            </a:r>
          </a:p>
        </p:txBody>
      </p:sp>
      <p:sp>
        <p:nvSpPr>
          <p:cNvPr id="26632" name="TextBox 13">
            <a:extLst>
              <a:ext uri="{FF2B5EF4-FFF2-40B4-BE49-F238E27FC236}">
                <a16:creationId xmlns:a16="http://schemas.microsoft.com/office/drawing/2014/main" id="{562F5F7A-E743-4004-85C3-645890DB3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5338" y="6280150"/>
            <a:ext cx="158115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100">
                <a:solidFill>
                  <a:srgbClr val="000000"/>
                </a:solidFill>
              </a:rPr>
              <a:t>Fig: 3D View of Blade.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ubtitle 1">
            <a:extLst>
              <a:ext uri="{FF2B5EF4-FFF2-40B4-BE49-F238E27FC236}">
                <a16:creationId xmlns:a16="http://schemas.microsoft.com/office/drawing/2014/main" id="{80F56234-6787-4156-8406-EC7509E7854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95288" y="692150"/>
            <a:ext cx="7448550" cy="312102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altLang="en-US" sz="2000" b="1" dirty="0"/>
              <a:t>Linkage-Rod Assembly:</a:t>
            </a:r>
          </a:p>
        </p:txBody>
      </p:sp>
      <p:sp>
        <p:nvSpPr>
          <p:cNvPr id="27651" name="Title 2">
            <a:extLst>
              <a:ext uri="{FF2B5EF4-FFF2-40B4-BE49-F238E27FC236}">
                <a16:creationId xmlns:a16="http://schemas.microsoft.com/office/drawing/2014/main" id="{12DFE0CF-B2FA-4758-8828-6E3B029321A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454025"/>
            <a:ext cx="7772400" cy="465138"/>
          </a:xfrm>
        </p:spPr>
        <p:txBody>
          <a:bodyPr/>
          <a:lstStyle/>
          <a:p>
            <a:r>
              <a:rPr lang="en-US" altLang="en-US" dirty="0"/>
              <a:t>CAD DESIGN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7652" name="TextBox 2">
            <a:extLst>
              <a:ext uri="{FF2B5EF4-FFF2-40B4-BE49-F238E27FC236}">
                <a16:creationId xmlns:a16="http://schemas.microsoft.com/office/drawing/2014/main" id="{88520F1A-66DB-4C49-99A7-90134C1EC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800" y="6026943"/>
            <a:ext cx="287972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solidFill>
                  <a:srgbClr val="000000"/>
                </a:solidFill>
              </a:rPr>
              <a:t>Fig: 3D view of Linkage-Rod Assembly.</a:t>
            </a:r>
          </a:p>
        </p:txBody>
      </p:sp>
      <p:pic>
        <p:nvPicPr>
          <p:cNvPr id="27653" name="Picture 5">
            <a:extLst>
              <a:ext uri="{FF2B5EF4-FFF2-40B4-BE49-F238E27FC236}">
                <a16:creationId xmlns:a16="http://schemas.microsoft.com/office/drawing/2014/main" id="{15AB2D58-1BF2-4D33-B1FC-BEA09FA07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" t="6306" r="4517" b="3174"/>
          <a:stretch>
            <a:fillRect/>
          </a:stretch>
        </p:blipFill>
        <p:spPr bwMode="auto">
          <a:xfrm>
            <a:off x="1115616" y="1556792"/>
            <a:ext cx="54483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ubtitle 1">
            <a:extLst>
              <a:ext uri="{FF2B5EF4-FFF2-40B4-BE49-F238E27FC236}">
                <a16:creationId xmlns:a16="http://schemas.microsoft.com/office/drawing/2014/main" id="{E925A677-7FBA-44F7-8B1A-F590D879FB0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95288" y="692150"/>
            <a:ext cx="7448550" cy="3121025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altLang="en-US" sz="2000" b="1" dirty="0"/>
              <a:t>Final Assembly of the System:</a:t>
            </a:r>
          </a:p>
        </p:txBody>
      </p:sp>
      <p:sp>
        <p:nvSpPr>
          <p:cNvPr id="28675" name="Title 2">
            <a:extLst>
              <a:ext uri="{FF2B5EF4-FFF2-40B4-BE49-F238E27FC236}">
                <a16:creationId xmlns:a16="http://schemas.microsoft.com/office/drawing/2014/main" id="{2CDC40F4-E67B-46ED-8058-DE5C00D56E7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333375"/>
            <a:ext cx="7772400" cy="465138"/>
          </a:xfrm>
        </p:spPr>
        <p:txBody>
          <a:bodyPr/>
          <a:lstStyle/>
          <a:p>
            <a:r>
              <a:rPr lang="en-US" altLang="en-US"/>
              <a:t>CAD DESIGN</a:t>
            </a:r>
            <a:br>
              <a:rPr lang="en-US" altLang="en-US"/>
            </a:br>
            <a:endParaRPr lang="en-US" altLang="en-US"/>
          </a:p>
        </p:txBody>
      </p:sp>
      <p:sp>
        <p:nvSpPr>
          <p:cNvPr id="28676" name="TextBox 2">
            <a:extLst>
              <a:ext uri="{FF2B5EF4-FFF2-40B4-BE49-F238E27FC236}">
                <a16:creationId xmlns:a16="http://schemas.microsoft.com/office/drawing/2014/main" id="{EF506634-9DCC-417F-9460-A3F477596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5113338"/>
            <a:ext cx="3816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3D view of Final Assembly of the system.</a:t>
            </a:r>
          </a:p>
        </p:txBody>
      </p:sp>
      <p:pic>
        <p:nvPicPr>
          <p:cNvPr id="28677" name="Picture 5">
            <a:extLst>
              <a:ext uri="{FF2B5EF4-FFF2-40B4-BE49-F238E27FC236}">
                <a16:creationId xmlns:a16="http://schemas.microsoft.com/office/drawing/2014/main" id="{AFBE3E71-F0DD-4532-8350-8F0F00FA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1350963"/>
            <a:ext cx="4843462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ubtitle 1">
            <a:extLst>
              <a:ext uri="{FF2B5EF4-FFF2-40B4-BE49-F238E27FC236}">
                <a16:creationId xmlns:a16="http://schemas.microsoft.com/office/drawing/2014/main" id="{3A282EA1-924C-4992-BE4A-54374A1B871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3850" y="1844675"/>
            <a:ext cx="7448550" cy="3794125"/>
          </a:xfrm>
        </p:spPr>
        <p:txBody>
          <a:bodyPr/>
          <a:lstStyle/>
          <a:p>
            <a:pPr marL="800100" lvl="1" indent="-342900" algn="l">
              <a:buFont typeface="Wingdings" panose="05000000000000000000" pitchFamily="2" charset="2"/>
              <a:buChar char="q"/>
            </a:pPr>
            <a:r>
              <a:rPr lang="en-US" altLang="en-US" sz="1600" b="1" dirty="0"/>
              <a:t>Selection Process:</a:t>
            </a:r>
          </a:p>
          <a:p>
            <a:pPr algn="l"/>
            <a:r>
              <a:rPr lang="en-US" altLang="en-US" sz="2000" b="1" dirty="0"/>
              <a:t>                                </a:t>
            </a:r>
          </a:p>
          <a:p>
            <a:pPr algn="l"/>
            <a:r>
              <a:rPr lang="en-US" altLang="en-US" sz="2000" dirty="0"/>
              <a:t>             		     FIGURE OF MERIT</a:t>
            </a:r>
          </a:p>
          <a:p>
            <a:pPr algn="l"/>
            <a:endParaRPr lang="en-US" altLang="en-US" sz="2000" dirty="0"/>
          </a:p>
        </p:txBody>
      </p:sp>
      <p:sp>
        <p:nvSpPr>
          <p:cNvPr id="29699" name="Title 2">
            <a:extLst>
              <a:ext uri="{FF2B5EF4-FFF2-40B4-BE49-F238E27FC236}">
                <a16:creationId xmlns:a16="http://schemas.microsoft.com/office/drawing/2014/main" id="{B33277C8-AFBD-40F0-9E47-35D88616D53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342900"/>
            <a:ext cx="7772400" cy="1646238"/>
          </a:xfrm>
        </p:spPr>
        <p:txBody>
          <a:bodyPr/>
          <a:lstStyle/>
          <a:p>
            <a:r>
              <a:rPr lang="en-US" altLang="en-US" dirty="0"/>
              <a:t>FABRICATION OF ROTOR MECHANISM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EAF042B0-C9C8-44F9-B5D8-B0EBC8C5B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2971800"/>
            <a:ext cx="6280150" cy="379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1A9103E-1564-4801-A87B-BA64F8FBB1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Manufacturing of Parts: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  <a:defRPr/>
            </a:pPr>
            <a:r>
              <a:rPr lang="en-US" sz="1600" b="1" dirty="0">
                <a:latin typeface="+mj-lt"/>
              </a:rPr>
              <a:t>Upper swash plate: </a:t>
            </a:r>
            <a:r>
              <a:rPr lang="en-US" sz="1600" dirty="0"/>
              <a:t>	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Material Used</a:t>
            </a:r>
            <a:r>
              <a:rPr lang="en-US" sz="1200" dirty="0"/>
              <a:t>: Mild Steel</a:t>
            </a:r>
            <a:endParaRPr lang="en-US" sz="1200" u="sng" dirty="0"/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Manufacturing Technique</a:t>
            </a:r>
            <a:r>
              <a:rPr lang="en-US" sz="1200" dirty="0"/>
              <a:t>: Turning, Facing, Sanding.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Machine Used</a:t>
            </a:r>
            <a:r>
              <a:rPr lang="en-US" sz="1200" dirty="0"/>
              <a:t>: Lathe Machine.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Dimension</a:t>
            </a:r>
            <a:r>
              <a:rPr lang="en-US" sz="1200" dirty="0"/>
              <a:t>: 124.69 mm outer diameter and 88 mm inner diameter and with a height of 15 mm.</a:t>
            </a:r>
          </a:p>
          <a:p>
            <a:pPr lvl="2" algn="l">
              <a:defRPr/>
            </a:pPr>
            <a:endParaRPr lang="en-US" sz="1200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DF43EFF-B17D-44FD-81E8-6AE419C7C4A8}"/>
              </a:ext>
            </a:extLst>
          </p:cNvPr>
          <p:cNvSpPr txBox="1">
            <a:spLocks/>
          </p:cNvSpPr>
          <p:nvPr/>
        </p:nvSpPr>
        <p:spPr bwMode="auto">
          <a:xfrm>
            <a:off x="685800" y="4333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31748" name="Picture 4" descr="20191003_110852">
            <a:extLst>
              <a:ext uri="{FF2B5EF4-FFF2-40B4-BE49-F238E27FC236}">
                <a16:creationId xmlns:a16="http://schemas.microsoft.com/office/drawing/2014/main" id="{09CC4E13-B628-4B32-9B9B-D26BA6FF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3789363"/>
            <a:ext cx="27971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 descr="IMG_256">
            <a:extLst>
              <a:ext uri="{FF2B5EF4-FFF2-40B4-BE49-F238E27FC236}">
                <a16:creationId xmlns:a16="http://schemas.microsoft.com/office/drawing/2014/main" id="{69F70244-EF43-4198-9120-B1ADE11F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4224" r="4588" b="15439"/>
          <a:stretch>
            <a:fillRect/>
          </a:stretch>
        </p:blipFill>
        <p:spPr bwMode="auto">
          <a:xfrm>
            <a:off x="3635375" y="3789363"/>
            <a:ext cx="3198813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6">
            <a:extLst>
              <a:ext uri="{FF2B5EF4-FFF2-40B4-BE49-F238E27FC236}">
                <a16:creationId xmlns:a16="http://schemas.microsoft.com/office/drawing/2014/main" id="{63712F51-14E5-493F-BAC7-8744659BC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6078538"/>
            <a:ext cx="3743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Upper Swash Plate.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CAB76CBE-3D6A-4B9D-B4D0-732EB5EB7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6147" name="Picture 3" descr="A person in a suit and tie&#10;&#10;Description automatically generated">
            <a:extLst>
              <a:ext uri="{FF2B5EF4-FFF2-40B4-BE49-F238E27FC236}">
                <a16:creationId xmlns:a16="http://schemas.microsoft.com/office/drawing/2014/main" id="{7A7F2D45-DC8A-4077-9569-B4EA3F72B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1E1D7FC-0F74-4013-8317-041F61AFF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Manufacturing of Parts: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  <a:defRPr/>
            </a:pPr>
            <a:r>
              <a:rPr lang="en-US" sz="1600" b="1" dirty="0">
                <a:latin typeface="+mj-lt"/>
              </a:rPr>
              <a:t>Lower swash plate: </a:t>
            </a:r>
            <a:r>
              <a:rPr lang="en-US" sz="1600" dirty="0"/>
              <a:t>	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Material Used</a:t>
            </a:r>
            <a:r>
              <a:rPr lang="en-US" sz="1200" dirty="0"/>
              <a:t>: Mild Steel</a:t>
            </a:r>
            <a:endParaRPr lang="en-US" sz="1200" u="sng" dirty="0"/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Manufacturing Technique</a:t>
            </a:r>
            <a:r>
              <a:rPr lang="en-US" sz="1200" dirty="0"/>
              <a:t>: Turning, Facing, Sanding.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Machine Used</a:t>
            </a:r>
            <a:r>
              <a:rPr lang="en-US" sz="1200" dirty="0"/>
              <a:t>: Lathe Machine.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Dimension</a:t>
            </a:r>
            <a:r>
              <a:rPr lang="en-US" sz="1200" dirty="0"/>
              <a:t>: 150 mm outer diameter and 78 mm inner diameter and with a height of 15mm.</a:t>
            </a:r>
          </a:p>
          <a:p>
            <a:pPr lvl="2" algn="l">
              <a:defRPr/>
            </a:pPr>
            <a:endParaRPr lang="en-US" sz="1200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BA0722E-25DA-4DD5-9691-FBCDDBE14A69}"/>
              </a:ext>
            </a:extLst>
          </p:cNvPr>
          <p:cNvSpPr txBox="1">
            <a:spLocks/>
          </p:cNvSpPr>
          <p:nvPr/>
        </p:nvSpPr>
        <p:spPr bwMode="auto">
          <a:xfrm>
            <a:off x="685800" y="4333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32772" name="TextBox 6">
            <a:extLst>
              <a:ext uri="{FF2B5EF4-FFF2-40B4-BE49-F238E27FC236}">
                <a16:creationId xmlns:a16="http://schemas.microsoft.com/office/drawing/2014/main" id="{06CEA264-8EED-4C58-9FB8-ED636FCEC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6078538"/>
            <a:ext cx="3743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Lower Swash Plate. </a:t>
            </a:r>
          </a:p>
        </p:txBody>
      </p:sp>
      <p:pic>
        <p:nvPicPr>
          <p:cNvPr id="32773" name="Picture 7" descr="20191003_110940">
            <a:extLst>
              <a:ext uri="{FF2B5EF4-FFF2-40B4-BE49-F238E27FC236}">
                <a16:creationId xmlns:a16="http://schemas.microsoft.com/office/drawing/2014/main" id="{73BA80FC-1E9F-457B-BF83-3D7A676C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89363"/>
            <a:ext cx="2881312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8" descr="IMG_256">
            <a:extLst>
              <a:ext uri="{FF2B5EF4-FFF2-40B4-BE49-F238E27FC236}">
                <a16:creationId xmlns:a16="http://schemas.microsoft.com/office/drawing/2014/main" id="{B896F425-7607-469E-9BBC-A4A32812D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0" t="5373" r="11842" b="21533"/>
          <a:stretch>
            <a:fillRect/>
          </a:stretch>
        </p:blipFill>
        <p:spPr bwMode="auto">
          <a:xfrm>
            <a:off x="3563938" y="3789363"/>
            <a:ext cx="2951162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2326D4F-F3C4-4B32-B9C1-69AD4B8CC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Manufacturing of Parts: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  <a:defRPr/>
            </a:pPr>
            <a:r>
              <a:rPr lang="en-US" sz="1600" b="1" dirty="0">
                <a:latin typeface="+mj-lt"/>
              </a:rPr>
              <a:t>Mast: </a:t>
            </a:r>
            <a:r>
              <a:rPr lang="en-US" sz="1600" dirty="0"/>
              <a:t>	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Material Used</a:t>
            </a:r>
            <a:r>
              <a:rPr lang="en-US" sz="1200" dirty="0"/>
              <a:t>: Mild Steel</a:t>
            </a:r>
            <a:endParaRPr lang="en-US" sz="1200" u="sng" dirty="0"/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Manufacturing Technique</a:t>
            </a:r>
            <a:r>
              <a:rPr lang="en-US" sz="1200" dirty="0"/>
              <a:t>: Cutting.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Machine Used</a:t>
            </a:r>
            <a:r>
              <a:rPr lang="en-US" sz="1200" dirty="0"/>
              <a:t>: Cutting Machine.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Dimension</a:t>
            </a:r>
            <a:r>
              <a:rPr lang="en-US" sz="1200" dirty="0"/>
              <a:t>: Hollow shaft with diameter of 18 mm and length 330 mm.</a:t>
            </a:r>
            <a:endParaRPr lang="en-US" sz="1200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03DD144-A2D0-4DF4-9189-46FDD6AC69AD}"/>
              </a:ext>
            </a:extLst>
          </p:cNvPr>
          <p:cNvSpPr txBox="1">
            <a:spLocks/>
          </p:cNvSpPr>
          <p:nvPr/>
        </p:nvSpPr>
        <p:spPr bwMode="auto">
          <a:xfrm>
            <a:off x="685800" y="4333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33796" name="TextBox 6">
            <a:extLst>
              <a:ext uri="{FF2B5EF4-FFF2-40B4-BE49-F238E27FC236}">
                <a16:creationId xmlns:a16="http://schemas.microsoft.com/office/drawing/2014/main" id="{03245473-5034-47DF-9281-3FA646C82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6078538"/>
            <a:ext cx="37433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Mast. </a:t>
            </a:r>
          </a:p>
        </p:txBody>
      </p:sp>
      <p:pic>
        <p:nvPicPr>
          <p:cNvPr id="33797" name="Picture 9" descr="A picture containing building, wall, weapon&#10;&#10;Description automatically generated">
            <a:extLst>
              <a:ext uri="{FF2B5EF4-FFF2-40B4-BE49-F238E27FC236}">
                <a16:creationId xmlns:a16="http://schemas.microsoft.com/office/drawing/2014/main" id="{5C6F0C90-26A2-4A06-90BF-81B1299A6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00438"/>
            <a:ext cx="1944687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5C6973F-C59B-45A6-AA74-96CF1A4D2E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Manufacturing of Parts: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  <a:defRPr/>
            </a:pPr>
            <a:r>
              <a:rPr lang="en-US" sz="1600" b="1" dirty="0">
                <a:latin typeface="+mj-lt"/>
              </a:rPr>
              <a:t>Motor Base: </a:t>
            </a:r>
            <a:r>
              <a:rPr lang="en-US" sz="1600" dirty="0"/>
              <a:t>	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Material Used</a:t>
            </a:r>
            <a:r>
              <a:rPr lang="en-US" sz="1200" dirty="0"/>
              <a:t>: Mild Steel</a:t>
            </a:r>
            <a:endParaRPr lang="en-US" sz="1200" u="sng" dirty="0"/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Manufacturing Technique</a:t>
            </a:r>
            <a:r>
              <a:rPr lang="en-US" sz="1200" dirty="0"/>
              <a:t>: Welding. Cutting.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Machine Used</a:t>
            </a:r>
            <a:r>
              <a:rPr lang="en-US" sz="1200" dirty="0"/>
              <a:t>: Arc Welding Machine. Cutting machine.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Dimension</a:t>
            </a:r>
            <a:r>
              <a:rPr lang="en-US" sz="1200" dirty="0"/>
              <a:t>: 250 mm of Length, 180 mm of Width and Thickness 3 mm.</a:t>
            </a:r>
          </a:p>
          <a:p>
            <a:pPr lvl="2" algn="l">
              <a:defRPr/>
            </a:pPr>
            <a:endParaRPr lang="en-US" sz="1200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3F14313-793E-4BE7-BBBD-B8B8F86A96BD}"/>
              </a:ext>
            </a:extLst>
          </p:cNvPr>
          <p:cNvSpPr txBox="1">
            <a:spLocks/>
          </p:cNvSpPr>
          <p:nvPr/>
        </p:nvSpPr>
        <p:spPr bwMode="auto">
          <a:xfrm>
            <a:off x="685800" y="4333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34820" name="TextBox 6">
            <a:extLst>
              <a:ext uri="{FF2B5EF4-FFF2-40B4-BE49-F238E27FC236}">
                <a16:creationId xmlns:a16="http://schemas.microsoft.com/office/drawing/2014/main" id="{9D611266-AF58-45ED-82AE-7750B154BF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6199188"/>
            <a:ext cx="3744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Motor Base. </a:t>
            </a:r>
          </a:p>
        </p:txBody>
      </p:sp>
      <p:pic>
        <p:nvPicPr>
          <p:cNvPr id="34821" name="Picture 4">
            <a:extLst>
              <a:ext uri="{FF2B5EF4-FFF2-40B4-BE49-F238E27FC236}">
                <a16:creationId xmlns:a16="http://schemas.microsoft.com/office/drawing/2014/main" id="{175E3981-54CA-46BA-9571-A60E4D13D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427413"/>
            <a:ext cx="293846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EDBF265-2285-40DD-ADA6-BB52734DF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Manufacturing of Parts: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  <a:defRPr/>
            </a:pPr>
            <a:r>
              <a:rPr lang="en-US" sz="1600" b="1" dirty="0">
                <a:latin typeface="+mj-lt"/>
              </a:rPr>
              <a:t>Connecting Rod: </a:t>
            </a:r>
            <a:r>
              <a:rPr lang="en-US" sz="1600" dirty="0"/>
              <a:t>	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Material Used</a:t>
            </a:r>
            <a:r>
              <a:rPr lang="en-US" sz="1200" dirty="0"/>
              <a:t>: Mild Steel</a:t>
            </a:r>
            <a:endParaRPr lang="en-US" sz="1200" u="sng" dirty="0"/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Manufacturing Technique</a:t>
            </a:r>
            <a:r>
              <a:rPr lang="en-US" sz="1200" dirty="0"/>
              <a:t>: Cutting.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Machine Used</a:t>
            </a:r>
            <a:r>
              <a:rPr lang="en-US" sz="1200" dirty="0"/>
              <a:t>: Cutting machine.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Dimension</a:t>
            </a:r>
            <a:r>
              <a:rPr lang="en-US" sz="1200" dirty="0"/>
              <a:t>: 180 mm of Length and diameter of 10 mm.</a:t>
            </a:r>
            <a:endParaRPr lang="en-US" sz="1200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91E8498-7A12-4AAD-8B3D-9C0B06C2CF67}"/>
              </a:ext>
            </a:extLst>
          </p:cNvPr>
          <p:cNvSpPr txBox="1">
            <a:spLocks/>
          </p:cNvSpPr>
          <p:nvPr/>
        </p:nvSpPr>
        <p:spPr bwMode="auto">
          <a:xfrm>
            <a:off x="685800" y="4333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35844" name="TextBox 6">
            <a:extLst>
              <a:ext uri="{FF2B5EF4-FFF2-40B4-BE49-F238E27FC236}">
                <a16:creationId xmlns:a16="http://schemas.microsoft.com/office/drawing/2014/main" id="{B873C8CB-7652-48CE-8969-5F6C78DDD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6199188"/>
            <a:ext cx="3744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Connecting Rod. </a:t>
            </a: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45FA2CDE-B9CC-436A-9311-2489416B3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3692525"/>
            <a:ext cx="2808287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3E997E7-3919-4AD1-96AD-68C0FD231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Manufacturing of Parts: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  <a:defRPr/>
            </a:pPr>
            <a:r>
              <a:rPr lang="en-US" sz="1600" b="1" dirty="0">
                <a:latin typeface="+mj-lt"/>
              </a:rPr>
              <a:t>Articular Joint: </a:t>
            </a:r>
            <a:r>
              <a:rPr lang="en-US" sz="1600" dirty="0"/>
              <a:t>	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Material Used</a:t>
            </a:r>
            <a:r>
              <a:rPr lang="en-US" sz="1200" dirty="0"/>
              <a:t>: Mild Steel</a:t>
            </a:r>
            <a:endParaRPr lang="en-US" sz="1200" u="sng" dirty="0"/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Manufacturing Technique</a:t>
            </a:r>
            <a:r>
              <a:rPr lang="en-US" sz="1200" dirty="0"/>
              <a:t>: Cutting, Drilling and CAD/CAM interface.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Machine Used</a:t>
            </a:r>
            <a:r>
              <a:rPr lang="en-US" sz="1200" dirty="0"/>
              <a:t>: Cutting machine, Drilling Machine and CNC machine.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B495809-F60F-4B1C-9BF5-75A8005937A8}"/>
              </a:ext>
            </a:extLst>
          </p:cNvPr>
          <p:cNvSpPr txBox="1">
            <a:spLocks/>
          </p:cNvSpPr>
          <p:nvPr/>
        </p:nvSpPr>
        <p:spPr bwMode="auto">
          <a:xfrm>
            <a:off x="685800" y="4333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36868" name="TextBox 6">
            <a:extLst>
              <a:ext uri="{FF2B5EF4-FFF2-40B4-BE49-F238E27FC236}">
                <a16:creationId xmlns:a16="http://schemas.microsoft.com/office/drawing/2014/main" id="{2FEE8658-0695-4DC5-944D-36307B6496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6199188"/>
            <a:ext cx="3744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Articular Joint. </a:t>
            </a:r>
          </a:p>
        </p:txBody>
      </p:sp>
      <p:pic>
        <p:nvPicPr>
          <p:cNvPr id="36869" name="Picture 7">
            <a:extLst>
              <a:ext uri="{FF2B5EF4-FFF2-40B4-BE49-F238E27FC236}">
                <a16:creationId xmlns:a16="http://schemas.microsoft.com/office/drawing/2014/main" id="{1961147F-3D30-48AA-94A6-4C9C9DA10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573463"/>
            <a:ext cx="4408488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0CDDC96-F1BC-4ECB-8E6C-709C0A7CC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Manufacturing of Parts: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  <a:defRPr/>
            </a:pPr>
            <a:r>
              <a:rPr lang="en-US" sz="1600" b="1" dirty="0">
                <a:latin typeface="+mj-lt"/>
              </a:rPr>
              <a:t>Base: </a:t>
            </a:r>
            <a:r>
              <a:rPr lang="en-US" sz="1600" dirty="0"/>
              <a:t>	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Material Used</a:t>
            </a:r>
            <a:r>
              <a:rPr lang="en-US" sz="1200" dirty="0"/>
              <a:t>: Mild Steel</a:t>
            </a:r>
            <a:endParaRPr lang="en-US" sz="1200" u="sng" dirty="0"/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Manufacturing Technique</a:t>
            </a:r>
            <a:r>
              <a:rPr lang="en-US" sz="1200" dirty="0"/>
              <a:t>: Cutting, Fitting, Riveting and Welding.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Machine Used</a:t>
            </a:r>
            <a:r>
              <a:rPr lang="en-US" sz="1200" dirty="0"/>
              <a:t>: Cutting machine, Arc Welding.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Dimension</a:t>
            </a:r>
            <a:r>
              <a:rPr lang="en-US" sz="1200" dirty="0"/>
              <a:t>: 600 mm of Length, Width of 300 mm and thickness of 3 mm. </a:t>
            </a:r>
            <a:endParaRPr lang="en-US" sz="1200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8492893-F536-4903-AD9E-38409F74D1B3}"/>
              </a:ext>
            </a:extLst>
          </p:cNvPr>
          <p:cNvSpPr txBox="1">
            <a:spLocks/>
          </p:cNvSpPr>
          <p:nvPr/>
        </p:nvSpPr>
        <p:spPr bwMode="auto">
          <a:xfrm>
            <a:off x="685800" y="4333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37892" name="TextBox 6">
            <a:extLst>
              <a:ext uri="{FF2B5EF4-FFF2-40B4-BE49-F238E27FC236}">
                <a16:creationId xmlns:a16="http://schemas.microsoft.com/office/drawing/2014/main" id="{97E4A1D6-869A-49E1-AFD0-CB72C25F2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6199188"/>
            <a:ext cx="3744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Base. </a:t>
            </a:r>
          </a:p>
        </p:txBody>
      </p:sp>
      <p:pic>
        <p:nvPicPr>
          <p:cNvPr id="37893" name="Picture 7">
            <a:extLst>
              <a:ext uri="{FF2B5EF4-FFF2-40B4-BE49-F238E27FC236}">
                <a16:creationId xmlns:a16="http://schemas.microsoft.com/office/drawing/2014/main" id="{7D9BDC0D-3310-4A67-8BD7-96E5D2415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16313"/>
            <a:ext cx="374491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189897B-1449-4724-8BC4-04F52250D4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Manufacturing of Parts: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  <a:defRPr/>
            </a:pPr>
            <a:r>
              <a:rPr lang="en-US" sz="1600" b="1" dirty="0">
                <a:latin typeface="+mj-lt"/>
              </a:rPr>
              <a:t>Rotor Blade: </a:t>
            </a:r>
            <a:r>
              <a:rPr lang="en-US" sz="1600" dirty="0"/>
              <a:t>	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Material Used</a:t>
            </a:r>
            <a:r>
              <a:rPr lang="en-US" sz="1200" dirty="0"/>
              <a:t>: Mild Steel, Wood.</a:t>
            </a:r>
            <a:endParaRPr lang="en-US" sz="1200" u="sng" dirty="0"/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Manufacturing Technique</a:t>
            </a:r>
            <a:r>
              <a:rPr lang="en-US" sz="1200" dirty="0"/>
              <a:t>: Cutting, Welding and Drilling.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Machine Used</a:t>
            </a:r>
            <a:r>
              <a:rPr lang="en-US" sz="1200" dirty="0"/>
              <a:t>: Cutting machine, Arc Welding and Drilling Machine.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625DDA3-808C-4AF6-B118-1ABBC6471B26}"/>
              </a:ext>
            </a:extLst>
          </p:cNvPr>
          <p:cNvSpPr txBox="1">
            <a:spLocks/>
          </p:cNvSpPr>
          <p:nvPr/>
        </p:nvSpPr>
        <p:spPr bwMode="auto">
          <a:xfrm>
            <a:off x="685800" y="4333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38916" name="TextBox 6">
            <a:extLst>
              <a:ext uri="{FF2B5EF4-FFF2-40B4-BE49-F238E27FC236}">
                <a16:creationId xmlns:a16="http://schemas.microsoft.com/office/drawing/2014/main" id="{2818F5F1-6436-4E6C-83DD-16F1242FD9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6396038"/>
            <a:ext cx="37449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Rotor Blade. </a:t>
            </a:r>
          </a:p>
        </p:txBody>
      </p:sp>
      <p:pic>
        <p:nvPicPr>
          <p:cNvPr id="38917" name="Picture 4">
            <a:extLst>
              <a:ext uri="{FF2B5EF4-FFF2-40B4-BE49-F238E27FC236}">
                <a16:creationId xmlns:a16="http://schemas.microsoft.com/office/drawing/2014/main" id="{97888382-D95D-4F52-97A2-8CC88824B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092450"/>
            <a:ext cx="54721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8">
            <a:extLst>
              <a:ext uri="{FF2B5EF4-FFF2-40B4-BE49-F238E27FC236}">
                <a16:creationId xmlns:a16="http://schemas.microsoft.com/office/drawing/2014/main" id="{C257A95A-BEEE-46AF-BA97-15C662AB0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11663"/>
            <a:ext cx="5472113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14985C7A-804F-40C5-9414-8C584B983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Manufacturing of Parts:</a:t>
            </a:r>
          </a:p>
          <a:p>
            <a:pPr marL="800100" lvl="1" indent="-342900" algn="l">
              <a:buFont typeface="Wingdings" panose="05000000000000000000" pitchFamily="2" charset="2"/>
              <a:buChar char="v"/>
              <a:defRPr/>
            </a:pPr>
            <a:r>
              <a:rPr lang="en-US" sz="1600" b="1" dirty="0">
                <a:latin typeface="+mj-lt"/>
              </a:rPr>
              <a:t>Rotor Hub: </a:t>
            </a:r>
            <a:r>
              <a:rPr lang="en-US" sz="1600" dirty="0"/>
              <a:t>	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Material Used</a:t>
            </a:r>
            <a:r>
              <a:rPr lang="en-US" sz="1200" dirty="0"/>
              <a:t>: Mild Steel</a:t>
            </a:r>
            <a:endParaRPr lang="en-US" sz="1200" u="sng" dirty="0"/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Manufacturing Technique</a:t>
            </a:r>
            <a:r>
              <a:rPr lang="en-US" sz="1200" dirty="0"/>
              <a:t>: CAD/CAM interfacing, Drilling.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Machine Used</a:t>
            </a:r>
            <a:r>
              <a:rPr lang="en-US" sz="1200" dirty="0"/>
              <a:t>: CNC Machine and Drilling Machine.</a:t>
            </a:r>
          </a:p>
          <a:p>
            <a:pPr marL="1085850" lvl="2" indent="-171450" algn="l">
              <a:buFont typeface="Wingdings" panose="05000000000000000000" pitchFamily="2" charset="2"/>
              <a:buChar char="Ø"/>
              <a:defRPr/>
            </a:pPr>
            <a:r>
              <a:rPr lang="en-US" sz="1200" u="sng" dirty="0"/>
              <a:t>Dimension</a:t>
            </a:r>
            <a:r>
              <a:rPr lang="en-US" sz="1200" dirty="0"/>
              <a:t>: 70 mm of diameter , 3 pair of 35 mm tooth Length and 17 mm of height.</a:t>
            </a:r>
            <a:endParaRPr lang="en-US" sz="1200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785F568-1032-43FB-BC9A-E03880F76D67}"/>
              </a:ext>
            </a:extLst>
          </p:cNvPr>
          <p:cNvSpPr txBox="1">
            <a:spLocks/>
          </p:cNvSpPr>
          <p:nvPr/>
        </p:nvSpPr>
        <p:spPr bwMode="auto">
          <a:xfrm>
            <a:off x="685800" y="4333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39940" name="TextBox 6">
            <a:extLst>
              <a:ext uri="{FF2B5EF4-FFF2-40B4-BE49-F238E27FC236}">
                <a16:creationId xmlns:a16="http://schemas.microsoft.com/office/drawing/2014/main" id="{295DE04B-D2D1-4B29-9AE3-21C709BA8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6199188"/>
            <a:ext cx="3744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Rotor Hub. </a:t>
            </a:r>
          </a:p>
        </p:txBody>
      </p:sp>
      <p:pic>
        <p:nvPicPr>
          <p:cNvPr id="39941" name="Picture 5">
            <a:extLst>
              <a:ext uri="{FF2B5EF4-FFF2-40B4-BE49-F238E27FC236}">
                <a16:creationId xmlns:a16="http://schemas.microsoft.com/office/drawing/2014/main" id="{93E291F4-2653-41B0-AE83-A81B5798E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603625"/>
            <a:ext cx="5903912" cy="220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DC2166DA-9C89-4606-9CFB-594557B6B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671513"/>
            <a:ext cx="7304088" cy="431800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  <a:defRPr/>
            </a:pPr>
            <a:r>
              <a:rPr lang="en-US" sz="2000" dirty="0"/>
              <a:t>Manufacturing Process:</a:t>
            </a:r>
          </a:p>
          <a:p>
            <a:pPr algn="l">
              <a:defRPr/>
            </a:pP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q"/>
              <a:defRPr/>
            </a:pPr>
            <a:endParaRPr lang="en-US" sz="2000" dirty="0"/>
          </a:p>
        </p:txBody>
      </p:sp>
      <p:sp>
        <p:nvSpPr>
          <p:cNvPr id="30723" name="Title 2">
            <a:extLst>
              <a:ext uri="{FF2B5EF4-FFF2-40B4-BE49-F238E27FC236}">
                <a16:creationId xmlns:a16="http://schemas.microsoft.com/office/drawing/2014/main" id="{5EF5B8EF-33F5-4976-BDBD-009FF6297A2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433388"/>
            <a:ext cx="7772400" cy="474662"/>
          </a:xfrm>
        </p:spPr>
        <p:txBody>
          <a:bodyPr/>
          <a:lstStyle/>
          <a:p>
            <a:r>
              <a:rPr lang="en-US" altLang="en-US" sz="3200" dirty="0"/>
              <a:t>FABRICATION OF ROTOR MECHANISM</a:t>
            </a:r>
            <a:r>
              <a:rPr lang="en-US" altLang="en-US" dirty="0"/>
              <a:t/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A3C2B5D2-5A31-4575-81B7-37C6D04A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" y="1131042"/>
            <a:ext cx="8510588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EF166ED-EB89-4C92-A63B-BB505E697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825" y="1730375"/>
            <a:ext cx="7521575" cy="4867275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+mj-lt"/>
              </a:rPr>
              <a:t>Final Assembly:</a:t>
            </a:r>
          </a:p>
          <a:p>
            <a:pPr lvl="1" algn="l">
              <a:defRPr/>
            </a:pPr>
            <a:r>
              <a:rPr lang="en-US" sz="1600" b="1" dirty="0">
                <a:latin typeface="+mj-lt"/>
              </a:rPr>
              <a:t> </a:t>
            </a:r>
            <a:r>
              <a:rPr lang="en-US" sz="1600" dirty="0"/>
              <a:t>	</a:t>
            </a:r>
            <a:endParaRPr lang="en-US" sz="1200" u="sng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021A860-7600-4FE7-9B1A-2E7FCB8B45BA}"/>
              </a:ext>
            </a:extLst>
          </p:cNvPr>
          <p:cNvSpPr txBox="1">
            <a:spLocks/>
          </p:cNvSpPr>
          <p:nvPr/>
        </p:nvSpPr>
        <p:spPr bwMode="auto">
          <a:xfrm>
            <a:off x="685800" y="548680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FABRICATION OF ROTOR MECHANISM</a:t>
            </a:r>
            <a:br>
              <a:rPr lang="en-US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40964" name="TextBox 6">
            <a:extLst>
              <a:ext uri="{FF2B5EF4-FFF2-40B4-BE49-F238E27FC236}">
                <a16:creationId xmlns:a16="http://schemas.microsoft.com/office/drawing/2014/main" id="{7ED3C33B-C9A4-427E-A99A-2C7A39B07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6199188"/>
            <a:ext cx="374491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>
                <a:solidFill>
                  <a:srgbClr val="000000"/>
                </a:solidFill>
              </a:rPr>
              <a:t>Fig: Fabrication Process of Rotor Hub.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68766-2659-4842-8208-DB57453A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06" y="2250133"/>
            <a:ext cx="5115494" cy="383662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6">
            <a:extLst>
              <a:ext uri="{FF2B5EF4-FFF2-40B4-BE49-F238E27FC236}">
                <a16:creationId xmlns:a16="http://schemas.microsoft.com/office/drawing/2014/main" id="{0386D58D-6C20-4352-9E15-9AEB34B15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13" y="584200"/>
            <a:ext cx="43561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/>
              <a:t>SUPERVISED BY:</a:t>
            </a:r>
          </a:p>
        </p:txBody>
      </p:sp>
      <p:sp>
        <p:nvSpPr>
          <p:cNvPr id="7171" name="Rectangle 7">
            <a:extLst>
              <a:ext uri="{FF2B5EF4-FFF2-40B4-BE49-F238E27FC236}">
                <a16:creationId xmlns:a16="http://schemas.microsoft.com/office/drawing/2014/main" id="{716241F8-83DA-42B8-A841-9A0FDD448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4149725"/>
            <a:ext cx="5259388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Gp. Capt. A L Golani, IAF</a:t>
            </a:r>
            <a:endParaRPr lang="en-US" altLang="en-US" sz="1600" b="1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 (Senior Instructor)</a:t>
            </a:r>
            <a:endParaRPr lang="en-US" altLang="en-US" sz="1600" b="1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Aeronautical Engineering (AE)</a:t>
            </a: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FontTx/>
              <a:buNone/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Military Institute of Science and Technology (MIST)</a:t>
            </a:r>
            <a:endParaRPr lang="en-US" altLang="en-US" sz="1600" b="1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DB9436A-C08B-46BB-ADBA-E3B49A5B3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230313"/>
            <a:ext cx="2736850" cy="283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1">
            <a:extLst>
              <a:ext uri="{FF2B5EF4-FFF2-40B4-BE49-F238E27FC236}">
                <a16:creationId xmlns:a16="http://schemas.microsoft.com/office/drawing/2014/main" id="{10DB45F8-273C-401E-A181-B2311EA068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1730375"/>
            <a:ext cx="7521575" cy="762000"/>
          </a:xfrm>
        </p:spPr>
        <p:txBody>
          <a:bodyPr/>
          <a:lstStyle/>
          <a:p>
            <a:pPr marL="171450" indent="-171450" algn="l">
              <a:buFont typeface="Wingdings" panose="05000000000000000000" pitchFamily="2" charset="2"/>
              <a:buChar char="ü"/>
              <a:defRPr/>
            </a:pPr>
            <a:r>
              <a:rPr lang="en-US" altLang="en-US" sz="1800" u="sng" dirty="0"/>
              <a:t>Guidelines:</a:t>
            </a:r>
            <a:r>
              <a:rPr lang="en-US" altLang="en-US" sz="1800" dirty="0"/>
              <a:t> </a:t>
            </a:r>
            <a:r>
              <a:rPr lang="en-US" altLang="en-US" sz="1200" dirty="0"/>
              <a:t>CFD validation dictates process how model went from a CAD-model to a discretized volume mesh generated in Ansys. The results are gathered from the simulations and indicate significant results from the CAD design, meshing and simulations.</a:t>
            </a:r>
          </a:p>
          <a:p>
            <a:pPr algn="l">
              <a:defRPr/>
            </a:pPr>
            <a:endParaRPr lang="en-US" altLang="en-US" sz="12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CAEE58F5-BFB0-4443-A494-ABCF3A519AF7}"/>
              </a:ext>
            </a:extLst>
          </p:cNvPr>
          <p:cNvSpPr txBox="1">
            <a:spLocks/>
          </p:cNvSpPr>
          <p:nvPr/>
        </p:nvSpPr>
        <p:spPr bwMode="auto">
          <a:xfrm>
            <a:off x="685800" y="1158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CFD VALIDATION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98909678-E163-4BD7-B181-02DB56755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2616200"/>
            <a:ext cx="7521575" cy="349885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 algn="l">
              <a:buFont typeface="Wingdings" panose="05000000000000000000" pitchFamily="2" charset="2"/>
              <a:buChar char="ü"/>
              <a:defRPr/>
            </a:pPr>
            <a:r>
              <a:rPr lang="en-US" altLang="en-US" sz="1800" u="sng" kern="0" dirty="0"/>
              <a:t>CAD Modeling: </a:t>
            </a:r>
          </a:p>
        </p:txBody>
      </p:sp>
      <p:sp>
        <p:nvSpPr>
          <p:cNvPr id="41989" name="TextBox 2">
            <a:extLst>
              <a:ext uri="{FF2B5EF4-FFF2-40B4-BE49-F238E27FC236}">
                <a16:creationId xmlns:a16="http://schemas.microsoft.com/office/drawing/2014/main" id="{0DBA9734-EAF5-4675-8DA9-931AD14C4D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915025"/>
            <a:ext cx="2055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Domain in PBC Method</a:t>
            </a:r>
          </a:p>
        </p:txBody>
      </p:sp>
      <p:sp>
        <p:nvSpPr>
          <p:cNvPr id="41990" name="TextBox 9">
            <a:extLst>
              <a:ext uri="{FF2B5EF4-FFF2-40B4-BE49-F238E27FC236}">
                <a16:creationId xmlns:a16="http://schemas.microsoft.com/office/drawing/2014/main" id="{9CD65D9A-75C3-48A3-BD70-C376781F8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5475" y="5915025"/>
            <a:ext cx="25638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Domain in Cylindrical Method.</a:t>
            </a:r>
          </a:p>
        </p:txBody>
      </p:sp>
      <p:pic>
        <p:nvPicPr>
          <p:cNvPr id="41991" name="Picture 8">
            <a:extLst>
              <a:ext uri="{FF2B5EF4-FFF2-40B4-BE49-F238E27FC236}">
                <a16:creationId xmlns:a16="http://schemas.microsoft.com/office/drawing/2014/main" id="{05EDC76D-3E4B-4D52-A9DC-F327300AE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00" y="3141663"/>
            <a:ext cx="63214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ubtitle 1">
            <a:extLst>
              <a:ext uri="{FF2B5EF4-FFF2-40B4-BE49-F238E27FC236}">
                <a16:creationId xmlns:a16="http://schemas.microsoft.com/office/drawing/2014/main" id="{D523331F-C696-4FB0-B80C-737346C5104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1730375"/>
            <a:ext cx="7521575" cy="3498850"/>
          </a:xfrm>
        </p:spPr>
        <p:txBody>
          <a:bodyPr/>
          <a:lstStyle/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altLang="en-US" sz="1800" u="sng"/>
              <a:t>Meshing: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222DED8-20C8-42CC-B66C-53EBE01F5B2D}"/>
              </a:ext>
            </a:extLst>
          </p:cNvPr>
          <p:cNvSpPr txBox="1">
            <a:spLocks/>
          </p:cNvSpPr>
          <p:nvPr/>
        </p:nvSpPr>
        <p:spPr bwMode="auto">
          <a:xfrm>
            <a:off x="685800" y="1158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CFD VALIDATION</a:t>
            </a:r>
          </a:p>
        </p:txBody>
      </p:sp>
      <p:sp>
        <p:nvSpPr>
          <p:cNvPr id="43012" name="TextBox 9">
            <a:extLst>
              <a:ext uri="{FF2B5EF4-FFF2-40B4-BE49-F238E27FC236}">
                <a16:creationId xmlns:a16="http://schemas.microsoft.com/office/drawing/2014/main" id="{06D14763-89D2-4216-B501-9CF489608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25" y="4964113"/>
            <a:ext cx="34798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Cross-Section of Domain in PBC Method.</a:t>
            </a:r>
          </a:p>
        </p:txBody>
      </p:sp>
      <p:pic>
        <p:nvPicPr>
          <p:cNvPr id="43013" name="Picture 6">
            <a:extLst>
              <a:ext uri="{FF2B5EF4-FFF2-40B4-BE49-F238E27FC236}">
                <a16:creationId xmlns:a16="http://schemas.microsoft.com/office/drawing/2014/main" id="{9FB5689F-7556-4AA4-9497-25B73887C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5" b="15572"/>
          <a:stretch>
            <a:fillRect/>
          </a:stretch>
        </p:blipFill>
        <p:spPr bwMode="auto">
          <a:xfrm>
            <a:off x="3563938" y="2133600"/>
            <a:ext cx="3686175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7">
            <a:extLst>
              <a:ext uri="{FF2B5EF4-FFF2-40B4-BE49-F238E27FC236}">
                <a16:creationId xmlns:a16="http://schemas.microsoft.com/office/drawing/2014/main" id="{2F304F15-D9FF-48E4-92A0-DB6C9C1F2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68"/>
          <a:stretch>
            <a:fillRect/>
          </a:stretch>
        </p:blipFill>
        <p:spPr bwMode="auto">
          <a:xfrm>
            <a:off x="250825" y="2492375"/>
            <a:ext cx="36004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TextBox 2">
            <a:extLst>
              <a:ext uri="{FF2B5EF4-FFF2-40B4-BE49-F238E27FC236}">
                <a16:creationId xmlns:a16="http://schemas.microsoft.com/office/drawing/2014/main" id="{B7D602A2-9B2C-4432-92E2-636D466BF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8" y="4984750"/>
            <a:ext cx="37099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Cross-Section of Blade.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ubtitle 1">
            <a:extLst>
              <a:ext uri="{FF2B5EF4-FFF2-40B4-BE49-F238E27FC236}">
                <a16:creationId xmlns:a16="http://schemas.microsoft.com/office/drawing/2014/main" id="{A1C91A95-080B-42D4-8A5B-6AD95350A9F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1730375"/>
            <a:ext cx="7521575" cy="3498850"/>
          </a:xfrm>
        </p:spPr>
        <p:txBody>
          <a:bodyPr/>
          <a:lstStyle/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altLang="en-US" sz="1800" u="sng"/>
              <a:t>Flight Simulations in Hovering Mode: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CDF800-8F65-4C7B-BAC1-66BBF61642BA}"/>
              </a:ext>
            </a:extLst>
          </p:cNvPr>
          <p:cNvSpPr txBox="1">
            <a:spLocks/>
          </p:cNvSpPr>
          <p:nvPr/>
        </p:nvSpPr>
        <p:spPr bwMode="auto">
          <a:xfrm>
            <a:off x="685800" y="1158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CFD VALIDATION</a:t>
            </a:r>
          </a:p>
        </p:txBody>
      </p:sp>
      <p:sp>
        <p:nvSpPr>
          <p:cNvPr id="45060" name="TextBox 2">
            <a:extLst>
              <a:ext uri="{FF2B5EF4-FFF2-40B4-BE49-F238E27FC236}">
                <a16:creationId xmlns:a16="http://schemas.microsoft.com/office/drawing/2014/main" id="{1FC38CD1-9360-46D1-ABA2-410A324B4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5664200"/>
            <a:ext cx="3711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Velocity Vector on Blade at 5 deg Pitch and 50 RPM</a:t>
            </a:r>
          </a:p>
        </p:txBody>
      </p:sp>
      <p:pic>
        <p:nvPicPr>
          <p:cNvPr id="45061" name="Picture 6">
            <a:extLst>
              <a:ext uri="{FF2B5EF4-FFF2-40B4-BE49-F238E27FC236}">
                <a16:creationId xmlns:a16="http://schemas.microsoft.com/office/drawing/2014/main" id="{7DA289D0-C885-4B96-82C5-02850F235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49475"/>
            <a:ext cx="6288088" cy="327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ubtitle 1">
            <a:extLst>
              <a:ext uri="{FF2B5EF4-FFF2-40B4-BE49-F238E27FC236}">
                <a16:creationId xmlns:a16="http://schemas.microsoft.com/office/drawing/2014/main" id="{DFBABA4F-50E5-4A95-B127-CAFFEECEA5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1730375"/>
            <a:ext cx="7521575" cy="3498850"/>
          </a:xfrm>
        </p:spPr>
        <p:txBody>
          <a:bodyPr/>
          <a:lstStyle/>
          <a:p>
            <a:pPr marL="171450" indent="-171450" algn="l">
              <a:buFont typeface="Wingdings" panose="05000000000000000000" pitchFamily="2" charset="2"/>
              <a:buChar char="ü"/>
            </a:pPr>
            <a:r>
              <a:rPr lang="en-US" altLang="en-US" sz="1800" u="sng"/>
              <a:t>Flight Simulations in Hovering Mode: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F38F03B-ABA7-4CA1-9D9E-A350D4A0AB08}"/>
              </a:ext>
            </a:extLst>
          </p:cNvPr>
          <p:cNvSpPr txBox="1">
            <a:spLocks/>
          </p:cNvSpPr>
          <p:nvPr/>
        </p:nvSpPr>
        <p:spPr bwMode="auto">
          <a:xfrm>
            <a:off x="685800" y="1158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CFD VALIDATION</a:t>
            </a:r>
          </a:p>
        </p:txBody>
      </p:sp>
      <p:sp>
        <p:nvSpPr>
          <p:cNvPr id="46084" name="TextBox 2">
            <a:extLst>
              <a:ext uri="{FF2B5EF4-FFF2-40B4-BE49-F238E27FC236}">
                <a16:creationId xmlns:a16="http://schemas.microsoft.com/office/drawing/2014/main" id="{3A7FCAC6-B4C4-4B7E-BD34-4D5B772FB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4850" y="5664200"/>
            <a:ext cx="3711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0000"/>
                </a:solidFill>
              </a:rPr>
              <a:t>Velocity Streamline in Domain at 5 deg Pitch and 50 RPM</a:t>
            </a:r>
          </a:p>
        </p:txBody>
      </p:sp>
      <p:pic>
        <p:nvPicPr>
          <p:cNvPr id="46085" name="Picture 5">
            <a:extLst>
              <a:ext uri="{FF2B5EF4-FFF2-40B4-BE49-F238E27FC236}">
                <a16:creationId xmlns:a16="http://schemas.microsoft.com/office/drawing/2014/main" id="{B05ED5E6-3935-4590-859B-381BBAE7F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113" y="2087563"/>
            <a:ext cx="5715000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ubtitle 1">
            <a:extLst>
              <a:ext uri="{FF2B5EF4-FFF2-40B4-BE49-F238E27FC236}">
                <a16:creationId xmlns:a16="http://schemas.microsoft.com/office/drawing/2014/main" id="{DFBABA4F-50E5-4A95-B127-CAFFEECEA5D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50825" y="1730375"/>
            <a:ext cx="7521575" cy="1986657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altLang="en-US" sz="2400" b="1" u="sng" dirty="0"/>
              <a:t>Limitations</a:t>
            </a:r>
            <a:r>
              <a:rPr lang="en-US" altLang="en-US" sz="2400" b="1" dirty="0"/>
              <a:t>: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altLang="en-US" sz="2000" dirty="0"/>
              <a:t>Limited Time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altLang="en-US" sz="2000" dirty="0"/>
              <a:t>Shortage of Raw Materials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altLang="en-US" sz="2000" dirty="0"/>
              <a:t>Unavailability of High-Tech Machinery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r>
              <a:rPr lang="en-US" altLang="en-US" sz="2000" dirty="0"/>
              <a:t>Limited Funding</a:t>
            </a:r>
          </a:p>
          <a:p>
            <a:pPr marL="800100" lvl="1" indent="-342900" algn="l">
              <a:buFont typeface="Wingdings" panose="05000000000000000000" pitchFamily="2" charset="2"/>
              <a:buChar char="ü"/>
            </a:pPr>
            <a:endParaRPr lang="en-US" altLang="en-US" sz="20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F38F03B-ABA7-4CA1-9D9E-A350D4A0AB08}"/>
              </a:ext>
            </a:extLst>
          </p:cNvPr>
          <p:cNvSpPr txBox="1">
            <a:spLocks/>
          </p:cNvSpPr>
          <p:nvPr/>
        </p:nvSpPr>
        <p:spPr bwMode="auto">
          <a:xfrm>
            <a:off x="685800" y="115888"/>
            <a:ext cx="7772400" cy="1296987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kern="0" dirty="0">
                <a:solidFill>
                  <a:srgbClr val="000000"/>
                </a:solidFill>
              </a:rPr>
              <a:t>CONCLUDING REMARKS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B27FEC-CA7C-4FD7-9412-2E48B0B9A50B}"/>
              </a:ext>
            </a:extLst>
          </p:cNvPr>
          <p:cNvSpPr txBox="1"/>
          <p:nvPr/>
        </p:nvSpPr>
        <p:spPr>
          <a:xfrm>
            <a:off x="539552" y="3933056"/>
            <a:ext cx="74168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u="sng" dirty="0"/>
              <a:t>Recommendations: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Use of Composite materials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Use of Balsa wood in manufacturing wing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Use of better equipment 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2000" dirty="0"/>
              <a:t>Designing of tail rotor system to develop complete </a:t>
            </a:r>
          </a:p>
          <a:p>
            <a:pPr lvl="1"/>
            <a:r>
              <a:rPr lang="en-US" sz="2000" dirty="0"/>
              <a:t>	helicopter</a:t>
            </a:r>
          </a:p>
          <a:p>
            <a:pPr lvl="1"/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1564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Placeholder 2">
            <a:extLst>
              <a:ext uri="{FF2B5EF4-FFF2-40B4-BE49-F238E27FC236}">
                <a16:creationId xmlns:a16="http://schemas.microsoft.com/office/drawing/2014/main" id="{0FE3E46D-B2B0-41BA-8A0E-362C4BABE7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2678906"/>
            <a:ext cx="7772400" cy="1500188"/>
          </a:xfrm>
        </p:spPr>
        <p:txBody>
          <a:bodyPr/>
          <a:lstStyle/>
          <a:p>
            <a:pPr algn="ctr"/>
            <a:r>
              <a:rPr lang="en-US" altLang="en-US" sz="4800" b="1" dirty="0"/>
              <a:t>Demonstration of Our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26069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2">
            <a:extLst>
              <a:ext uri="{FF2B5EF4-FFF2-40B4-BE49-F238E27FC236}">
                <a16:creationId xmlns:a16="http://schemas.microsoft.com/office/drawing/2014/main" id="{9D76FDA2-F1A4-4C97-831C-92EFBD6A4D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TEAM MEMBER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AC0633-C7A9-4B62-BAFD-721F24CA3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754438" cy="4637088"/>
          </a:xfrm>
          <a:ln>
            <a:solidFill>
              <a:schemeClr val="bg1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en-US" sz="1800" b="1"/>
              <a:t>SAMIN YASER AHMED</a:t>
            </a:r>
            <a:endParaRPr lang="en-US" altLang="en-US" sz="1800"/>
          </a:p>
          <a:p>
            <a:pPr>
              <a:lnSpc>
                <a:spcPct val="200000"/>
              </a:lnSpc>
            </a:pPr>
            <a:r>
              <a:rPr lang="en-US" altLang="en-US" sz="1800" b="1"/>
              <a:t>ARAFAT AHMED</a:t>
            </a:r>
            <a:endParaRPr lang="en-US" altLang="en-US" sz="1800"/>
          </a:p>
          <a:p>
            <a:pPr>
              <a:lnSpc>
                <a:spcPct val="200000"/>
              </a:lnSpc>
            </a:pPr>
            <a:r>
              <a:rPr lang="en-US" altLang="en-US" sz="1800" b="1"/>
              <a:t>NAZIB EADIN</a:t>
            </a:r>
            <a:endParaRPr lang="en-US" altLang="en-US" sz="1800"/>
          </a:p>
          <a:p>
            <a:pPr>
              <a:lnSpc>
                <a:spcPct val="200000"/>
              </a:lnSpc>
            </a:pPr>
            <a:r>
              <a:rPr lang="en-US" altLang="en-US" sz="1800" b="1"/>
              <a:t>SABRINA SAYEDA AMIN</a:t>
            </a:r>
            <a:endParaRPr lang="en-US" altLang="en-US" sz="1800"/>
          </a:p>
          <a:p>
            <a:pPr>
              <a:lnSpc>
                <a:spcPct val="200000"/>
              </a:lnSpc>
            </a:pPr>
            <a:r>
              <a:rPr lang="en-US" altLang="en-US" sz="1800" b="1"/>
              <a:t>ABU SALEH MD. MUHID</a:t>
            </a:r>
            <a:endParaRPr lang="en-US" altLang="en-US" sz="1800"/>
          </a:p>
          <a:p>
            <a:pPr>
              <a:lnSpc>
                <a:spcPct val="200000"/>
              </a:lnSpc>
            </a:pPr>
            <a:r>
              <a:rPr lang="en-US" altLang="en-US" sz="1800" b="1"/>
              <a:t>TAIMUM AL-NAFIS</a:t>
            </a:r>
            <a:endParaRPr lang="en-US" altLang="en-US" sz="1800"/>
          </a:p>
          <a:p>
            <a:pPr>
              <a:lnSpc>
                <a:spcPct val="200000"/>
              </a:lnSpc>
            </a:pPr>
            <a:r>
              <a:rPr lang="en-US" altLang="en-US" sz="1800" b="1"/>
              <a:t>SHAMIM FERDOUS ZADID</a:t>
            </a:r>
            <a:endParaRPr lang="en-US" altLang="en-US" sz="1800"/>
          </a:p>
          <a:p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7E4AB-763D-4495-8E36-A2CF974E0B0A}"/>
              </a:ext>
            </a:extLst>
          </p:cNvPr>
          <p:cNvSpPr txBox="1"/>
          <p:nvPr/>
        </p:nvSpPr>
        <p:spPr>
          <a:xfrm>
            <a:off x="4427538" y="1606550"/>
            <a:ext cx="2665412" cy="430688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201622025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20162239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201622047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201622051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201522043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201522049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b="1" dirty="0"/>
              <a:t>201422058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24BEC4C4-1F11-4926-8C14-21A9A69227B0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47925" y="0"/>
            <a:ext cx="4248150" cy="1484784"/>
          </a:xfrm>
        </p:spPr>
        <p:txBody>
          <a:bodyPr/>
          <a:lstStyle/>
          <a:p>
            <a:r>
              <a:rPr lang="en-US" altLang="en-US" dirty="0"/>
              <a:t>OBJECTIVES</a:t>
            </a:r>
          </a:p>
        </p:txBody>
      </p:sp>
      <p:sp>
        <p:nvSpPr>
          <p:cNvPr id="10243" name="Subtitle 2">
            <a:extLst>
              <a:ext uri="{FF2B5EF4-FFF2-40B4-BE49-F238E27FC236}">
                <a16:creationId xmlns:a16="http://schemas.microsoft.com/office/drawing/2014/main" id="{6960B469-B7BC-4947-92D6-F923E9F0504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23850" y="1557338"/>
            <a:ext cx="6400800" cy="4652962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Design and Fabrication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Change pitch and Angle of Attack (AOA)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Demonstrating basic movements(Collective Pitch &amp; Cyclic Pitch) of the rotor blades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Measuring the lift generated for different RPMs and angle of attacks (AOA)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altLang="en-US" sz="2400" dirty="0"/>
              <a:t>Force Calculation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4E998E-D76B-43B7-A2DA-FE49261D168A}"/>
              </a:ext>
            </a:extLst>
          </p:cNvPr>
          <p:cNvSpPr/>
          <p:nvPr/>
        </p:nvSpPr>
        <p:spPr>
          <a:xfrm>
            <a:off x="323850" y="765175"/>
            <a:ext cx="8496300" cy="22161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3200" b="1" dirty="0">
                <a:latin typeface="+mn-lt"/>
                <a:cs typeface="Times New Roman" panose="02020603050405020304" pitchFamily="18" charset="0"/>
              </a:rPr>
              <a:t>DESIGN, ANALYSIS AND FABRICATION OF A FULLY ARTICULATED HELICOPTER’s MAIN ROTOR SYSTEM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55F4B7E0-9722-4AA2-BF9D-D523B11F8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217025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E88D38CE-771C-4250-AA13-B226E9ABFB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PROCESSES FOLLOWED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186B7-EFB2-4F89-B1CB-6C8AFD977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1557338"/>
            <a:ext cx="6491288" cy="4525962"/>
          </a:xfrm>
        </p:spPr>
        <p:txBody>
          <a:bodyPr/>
          <a:lstStyle/>
          <a:p>
            <a:pPr>
              <a:buFont typeface="3DS Fonticon CID" panose="02000000000000000000" pitchFamily="2" charset="0"/>
              <a:buChar char=""/>
              <a:defRPr/>
            </a:pPr>
            <a:r>
              <a:rPr lang="en-US" sz="2800" dirty="0"/>
              <a:t>Understanding the basic helicopter mechanism.</a:t>
            </a:r>
          </a:p>
          <a:p>
            <a:pPr>
              <a:buFont typeface="3DS Fonticon CID" panose="02000000000000000000" pitchFamily="2" charset="0"/>
              <a:buChar char=""/>
              <a:defRPr/>
            </a:pPr>
            <a:r>
              <a:rPr lang="en-US" sz="2800" dirty="0"/>
              <a:t>Designing it in Solidworks.</a:t>
            </a:r>
          </a:p>
          <a:p>
            <a:pPr>
              <a:buFont typeface="3DS Fonticon CID" panose="02000000000000000000" pitchFamily="2" charset="0"/>
              <a:buChar char=""/>
              <a:defRPr/>
            </a:pPr>
            <a:r>
              <a:rPr lang="en-US" sz="2800" dirty="0"/>
              <a:t>Fixing the calculation.</a:t>
            </a:r>
          </a:p>
          <a:p>
            <a:pPr>
              <a:buFont typeface="3DS Fonticon CID" panose="02000000000000000000" pitchFamily="2" charset="0"/>
              <a:buChar char=""/>
              <a:defRPr/>
            </a:pPr>
            <a:r>
              <a:rPr lang="en-US" sz="2800" dirty="0"/>
              <a:t>Finalizing the measurement.</a:t>
            </a:r>
          </a:p>
          <a:p>
            <a:pPr>
              <a:buFont typeface="3DS Fonticon CID" panose="02000000000000000000" pitchFamily="2" charset="0"/>
              <a:buChar char=""/>
              <a:defRPr/>
            </a:pPr>
            <a:r>
              <a:rPr lang="en-US" sz="2800" dirty="0"/>
              <a:t>Validating it on Ansys.</a:t>
            </a:r>
          </a:p>
          <a:p>
            <a:pPr>
              <a:buFont typeface="3DS Fonticon CID" panose="02000000000000000000" pitchFamily="2" charset="0"/>
              <a:buChar char=""/>
              <a:defRPr/>
            </a:pPr>
            <a:r>
              <a:rPr lang="en-US" sz="2800" dirty="0"/>
              <a:t>Fabrication.</a:t>
            </a:r>
          </a:p>
          <a:p>
            <a:pPr>
              <a:buFont typeface="3DS Fonticon CID" panose="02000000000000000000" pitchFamily="2" charset="0"/>
              <a:buChar char=""/>
              <a:defRPr/>
            </a:pPr>
            <a:r>
              <a:rPr lang="en-US" sz="2800" dirty="0"/>
              <a:t>Controlling Mechanism.</a:t>
            </a:r>
          </a:p>
          <a:p>
            <a:pPr>
              <a:buFont typeface="3DS Fonticon CID" panose="02000000000000000000" pitchFamily="2" charset="0"/>
              <a:buChar char=""/>
              <a:defRPr/>
            </a:pPr>
            <a:r>
              <a:rPr lang="en-US" sz="2800" dirty="0"/>
              <a:t>Painting</a:t>
            </a:r>
          </a:p>
          <a:p>
            <a:pPr marL="0" indent="0">
              <a:buFontTx/>
              <a:buNone/>
              <a:defRPr/>
            </a:pPr>
            <a:endParaRPr lang="en-US" sz="2800" dirty="0"/>
          </a:p>
          <a:p>
            <a:pPr marL="0" indent="0">
              <a:buFontTx/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CD1A9EC5-81E4-45CE-A0AA-6CD2844388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46138" y="53975"/>
            <a:ext cx="7451725" cy="2087563"/>
          </a:xfrm>
        </p:spPr>
        <p:txBody>
          <a:bodyPr/>
          <a:lstStyle/>
          <a:p>
            <a:r>
              <a:rPr lang="en-US" altLang="en-US" dirty="0"/>
              <a:t>REFERRED BOOKS FOR THEORY  </a:t>
            </a:r>
          </a:p>
        </p:txBody>
      </p:sp>
      <p:sp>
        <p:nvSpPr>
          <p:cNvPr id="9219" name="Subtitle 2">
            <a:extLst>
              <a:ext uri="{FF2B5EF4-FFF2-40B4-BE49-F238E27FC236}">
                <a16:creationId xmlns:a16="http://schemas.microsoft.com/office/drawing/2014/main" id="{9B4EE897-95ED-4F6E-95DB-0FD71E16511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7463" y="2087563"/>
            <a:ext cx="6711950" cy="3671887"/>
          </a:xfrm>
        </p:spPr>
        <p:txBody>
          <a:bodyPr/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John M. Seddon and Simon Newman  “Basic Helicopter Aerodynamics’’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en-US" sz="2000" dirty="0"/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Alfred Gessow and Garry C. Myers  “Aerodynamics of the Helicopter”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en-US" sz="2000" dirty="0"/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000" dirty="0"/>
              <a:t>Johnson, Wayne  “Helicopter theory”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14768</TotalTime>
  <Words>793</Words>
  <Application>Microsoft Office PowerPoint</Application>
  <PresentationFormat>On-screen Show (4:3)</PresentationFormat>
  <Paragraphs>244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3DS Fonticon CID</vt:lpstr>
      <vt:lpstr>Arial</vt:lpstr>
      <vt:lpstr>Calibri</vt:lpstr>
      <vt:lpstr>Times New Roman</vt:lpstr>
      <vt:lpstr>Wingdings</vt:lpstr>
      <vt:lpstr>Diseño predeterminado</vt:lpstr>
      <vt:lpstr>PowerPoint Presentation</vt:lpstr>
      <vt:lpstr>PowerPoint Presentation</vt:lpstr>
      <vt:lpstr>PowerPoint Presentation</vt:lpstr>
      <vt:lpstr>PowerPoint Presentation</vt:lpstr>
      <vt:lpstr>TEAM MEMBER</vt:lpstr>
      <vt:lpstr>OBJECTIVES</vt:lpstr>
      <vt:lpstr>PowerPoint Presentation</vt:lpstr>
      <vt:lpstr>PROCESSES FOLLOWED</vt:lpstr>
      <vt:lpstr>REFERRED BOOKS FOR THEORY  </vt:lpstr>
      <vt:lpstr>MAIN ROTOR SYSTEM OF HELICOPTER </vt:lpstr>
      <vt:lpstr>BASIC PARTS OF MAIN ROTOR SYSTEM</vt:lpstr>
      <vt:lpstr>Design of Blade</vt:lpstr>
      <vt:lpstr>PowerPoint Presentation</vt:lpstr>
      <vt:lpstr>Calculation </vt:lpstr>
      <vt:lpstr> </vt:lpstr>
      <vt:lpstr>PowerPoint Presentation</vt:lpstr>
      <vt:lpstr>PowerPoint Presentation</vt:lpstr>
      <vt:lpstr>MAIN ROTOR CONTROLS</vt:lpstr>
      <vt:lpstr>FULLY ARTICULATED JOINTS</vt:lpstr>
      <vt:lpstr>CAD DESIGN </vt:lpstr>
      <vt:lpstr>CAD DESIGN </vt:lpstr>
      <vt:lpstr>CAD DESIGN </vt:lpstr>
      <vt:lpstr>CAD DESIGN </vt:lpstr>
      <vt:lpstr>CAD DESIGN </vt:lpstr>
      <vt:lpstr>CAD DESIGN </vt:lpstr>
      <vt:lpstr>CAD DESIGN </vt:lpstr>
      <vt:lpstr>CAD DESIGN </vt:lpstr>
      <vt:lpstr>FABRICATION OF ROTOR MECHANISM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FABRICATION OF ROTOR MECHANISM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Toshiba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PPT Backgrounds</dc:title>
  <dc:creator>nazibeadin@gmail.com</dc:creator>
  <dc:description>Free PPT Backgrounds_x000d_
http://www.freepptbackgrounds.net</dc:description>
  <cp:lastModifiedBy>Nazib Eadin</cp:lastModifiedBy>
  <cp:revision>906</cp:revision>
  <dcterms:created xsi:type="dcterms:W3CDTF">2010-05-23T14:28:12Z</dcterms:created>
  <dcterms:modified xsi:type="dcterms:W3CDTF">2022-01-01T13:46:07Z</dcterms:modified>
</cp:coreProperties>
</file>